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3"/>
    <p:sldMasterId id="2147483675" r:id="rId4"/>
    <p:sldMasterId id="2147483676" r:id="rId5"/>
    <p:sldMasterId id="2147483677" r:id="rId6"/>
  </p:sldMasterIdLst>
  <p:notesMasterIdLst>
    <p:notesMasterId r:id="rId19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82" r:id="rId14"/>
    <p:sldId id="265" r:id="rId15"/>
    <p:sldId id="266" r:id="rId16"/>
    <p:sldId id="267" r:id="rId17"/>
    <p:sldId id="268" r:id="rId18"/>
  </p:sldIdLst>
  <p:sldSz cx="12193588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oppins" panose="00000500000000000000" pitchFamily="2" charset="0"/>
      <p:regular r:id="rId24"/>
      <p:bold r:id="rId25"/>
      <p:italic r:id="rId26"/>
      <p:boldItalic r:id="rId27"/>
    </p:embeddedFont>
    <p:embeddedFont>
      <p:font typeface="Poppins ExtraLight" panose="00000300000000000000" pitchFamily="2" charset="0"/>
      <p:regular r:id="rId28"/>
      <p:bold r:id="rId29"/>
      <p:italic r:id="rId30"/>
      <p:boldItalic r:id="rId31"/>
    </p:embeddedFont>
    <p:embeddedFont>
      <p:font typeface="Poppins Light" panose="00000400000000000000" pitchFamily="2" charset="0"/>
      <p:regular r:id="rId32"/>
      <p:bold r:id="rId33"/>
      <p:italic r:id="rId34"/>
      <p:boldItalic r:id="rId35"/>
    </p:embeddedFont>
    <p:embeddedFont>
      <p:font typeface="Poppins Medium" panose="00000600000000000000" pitchFamily="2" charset="0"/>
      <p:regular r:id="rId36"/>
      <p:bold r:id="rId37"/>
      <p:italic r:id="rId38"/>
      <p:boldItalic r:id="rId39"/>
    </p:embeddedFont>
    <p:embeddedFont>
      <p:font typeface="Poppins SemiBold" panose="00000700000000000000" pitchFamily="2" charset="0"/>
      <p:regular r:id="rId40"/>
      <p:bold r:id="rId41"/>
      <p:italic r:id="rId42"/>
      <p:boldItalic r:id="rId43"/>
    </p:embeddedFont>
    <p:embeddedFont>
      <p:font typeface="Raleway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1EB7D-9774-471F-8FF6-280A99B145FD}" v="13" dt="2022-10-27T19:06:56.505"/>
    <p1510:client id="{5B76A3EB-6BCA-4D09-8E5C-67BE5AF505CE}" v="3" dt="2022-10-25T10:02:00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10.fntdata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6b8464e0e0_0_4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16b8464e0e0_0_4707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54" name="Google Shape;154;g16b8464e0e0_0_4707:notes"/>
          <p:cNvSpPr txBox="1">
            <a:spLocks noGrp="1"/>
          </p:cNvSpPr>
          <p:nvPr>
            <p:ph type="sldNum" idx="12"/>
          </p:nvPr>
        </p:nvSpPr>
        <p:spPr>
          <a:xfrm>
            <a:off x="3884414" y="8684684"/>
            <a:ext cx="29718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6b8464e0e0_0_4519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4" name="Google Shape;444;g16b8464e0e0_0_4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6b8464e0e0_0_4192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g16b8464e0e0_0_4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6f4450620c_0_66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g16f4450620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6f4450620c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g16f4450620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6b8464e0e0_0_3669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16b8464e0e0_0_3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6f4450620c_0_15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6f4450620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6f4450620c_0_33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g16f4450620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6b8464e0e0_0_4352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16b8464e0e0_0_4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6b8464e0e0_0_4432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16b8464e0e0_0_4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6b8464e0e0_0_4367:notes"/>
          <p:cNvSpPr txBox="1">
            <a:spLocks noGrp="1"/>
          </p:cNvSpPr>
          <p:nvPr>
            <p:ph type="sldNum" idx="12"/>
          </p:nvPr>
        </p:nvSpPr>
        <p:spPr>
          <a:xfrm>
            <a:off x="3884414" y="8684684"/>
            <a:ext cx="29718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de"/>
              <a:t>10</a:t>
            </a:fld>
            <a:endParaRPr/>
          </a:p>
        </p:txBody>
      </p:sp>
      <p:sp>
        <p:nvSpPr>
          <p:cNvPr id="403" name="Google Shape;403;g16b8464e0e0_0_4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5425" y="679450"/>
            <a:ext cx="6037263" cy="3397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4" name="Google Shape;404;g16b8464e0e0_0_4367:notes"/>
          <p:cNvSpPr txBox="1">
            <a:spLocks noGrp="1"/>
          </p:cNvSpPr>
          <p:nvPr>
            <p:ph type="body" idx="1"/>
          </p:nvPr>
        </p:nvSpPr>
        <p:spPr>
          <a:xfrm>
            <a:off x="563662" y="4458852"/>
            <a:ext cx="4459800" cy="3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52" y="992767"/>
            <a:ext cx="113619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41" y="3778833"/>
            <a:ext cx="113619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41" y="1474833"/>
            <a:ext cx="113619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41" y="4202967"/>
            <a:ext cx="113619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obj">
  <p:cSld name="OBJEC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 extrusionOk="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23652">
              <a:alpha val="851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617361" y="3059296"/>
            <a:ext cx="10958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828980" y="3840480"/>
            <a:ext cx="853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obj">
  <p:cSld name="OBJECT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 extrusionOk="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23652">
              <a:alpha val="8549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617361" y="3059296"/>
            <a:ext cx="10958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1828980" y="3840480"/>
            <a:ext cx="853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358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609660" y="1577340"/>
            <a:ext cx="109740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527103" y="260351"/>
            <a:ext cx="10465800" cy="1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88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orient="horz" pos="424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358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609660" y="1577340"/>
            <a:ext cx="53040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2"/>
          </p:nvPr>
        </p:nvSpPr>
        <p:spPr>
          <a:xfrm>
            <a:off x="6279498" y="1577340"/>
            <a:ext cx="53040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358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OBJECT 2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 extrusionOk="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23652">
              <a:alpha val="8353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1"/>
          <p:cNvSpPr txBox="1">
            <a:spLocks noGrp="1"/>
          </p:cNvSpPr>
          <p:nvPr>
            <p:ph type="ctrTitle"/>
          </p:nvPr>
        </p:nvSpPr>
        <p:spPr>
          <a:xfrm>
            <a:off x="617361" y="3059296"/>
            <a:ext cx="10958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1"/>
          </p:nvPr>
        </p:nvSpPr>
        <p:spPr>
          <a:xfrm>
            <a:off x="1828980" y="3840480"/>
            <a:ext cx="853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41" y="2867800"/>
            <a:ext cx="113619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358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609660" y="1577340"/>
            <a:ext cx="109740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358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>
            <a:off x="609660" y="1577340"/>
            <a:ext cx="109740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 extrusionOk="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23652">
              <a:alpha val="8667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617361" y="3059296"/>
            <a:ext cx="10958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1"/>
          </p:nvPr>
        </p:nvSpPr>
        <p:spPr>
          <a:xfrm>
            <a:off x="1828980" y="3840480"/>
            <a:ext cx="8535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358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body" idx="1"/>
          </p:nvPr>
        </p:nvSpPr>
        <p:spPr>
          <a:xfrm>
            <a:off x="609660" y="1577340"/>
            <a:ext cx="53040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2"/>
          </p:nvPr>
        </p:nvSpPr>
        <p:spPr>
          <a:xfrm>
            <a:off x="6279498" y="1577340"/>
            <a:ext cx="53040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358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obj">
  <p:cSld name="OBJECT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/>
          <p:nvPr/>
        </p:nvSpPr>
        <p:spPr>
          <a:xfrm>
            <a:off x="0" y="0"/>
            <a:ext cx="12191048" cy="6858000"/>
          </a:xfrm>
          <a:custGeom>
            <a:avLst/>
            <a:gdLst/>
            <a:ahLst/>
            <a:cxnLst/>
            <a:rect l="l" t="t" r="r" b="b"/>
            <a:pathLst>
              <a:path w="12189460" h="6858000" extrusionOk="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23652">
              <a:alpha val="8392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5"/>
          <p:cNvSpPr txBox="1">
            <a:spLocks noGrp="1"/>
          </p:cNvSpPr>
          <p:nvPr>
            <p:ph type="ctrTitle"/>
          </p:nvPr>
        </p:nvSpPr>
        <p:spPr>
          <a:xfrm>
            <a:off x="617381" y="3059296"/>
            <a:ext cx="109588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subTitle" idx="1"/>
          </p:nvPr>
        </p:nvSpPr>
        <p:spPr>
          <a:xfrm>
            <a:off x="1829038" y="3840480"/>
            <a:ext cx="85355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4145820" y="6377940"/>
            <a:ext cx="3901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dt" idx="10"/>
          </p:nvPr>
        </p:nvSpPr>
        <p:spPr>
          <a:xfrm>
            <a:off x="609680" y="6377940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8779383" y="6377941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417553" y="713090"/>
            <a:ext cx="113584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609680" y="1577340"/>
            <a:ext cx="1097422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145820" y="6377940"/>
            <a:ext cx="3901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dt" idx="10"/>
          </p:nvPr>
        </p:nvSpPr>
        <p:spPr>
          <a:xfrm>
            <a:off x="609680" y="6377940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8779383" y="6377941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>
            <a:spLocks noGrp="1"/>
          </p:cNvSpPr>
          <p:nvPr>
            <p:ph type="title"/>
          </p:nvPr>
        </p:nvSpPr>
        <p:spPr>
          <a:xfrm>
            <a:off x="527120" y="260352"/>
            <a:ext cx="104661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609680" y="6377940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145820" y="6377940"/>
            <a:ext cx="3901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779383" y="6377941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88" userDrawn="1">
          <p15:clr>
            <a:srgbClr val="FBAE40"/>
          </p15:clr>
        </p15:guide>
        <p15:guide id="3" orient="horz" pos="4020" userDrawn="1">
          <p15:clr>
            <a:srgbClr val="FBAE40"/>
          </p15:clr>
        </p15:guide>
        <p15:guide id="4" orient="horz" pos="42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41" y="593367"/>
            <a:ext cx="1136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41" y="1536633"/>
            <a:ext cx="113619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ftr" idx="11"/>
          </p:nvPr>
        </p:nvSpPr>
        <p:spPr>
          <a:xfrm>
            <a:off x="4145820" y="6377940"/>
            <a:ext cx="3901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609680" y="6377940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779383" y="6377941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417553" y="713090"/>
            <a:ext cx="113584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>
            <a:off x="609679" y="1577340"/>
            <a:ext cx="530421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body" idx="2"/>
          </p:nvPr>
        </p:nvSpPr>
        <p:spPr>
          <a:xfrm>
            <a:off x="6279698" y="1577340"/>
            <a:ext cx="530421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4145820" y="6377940"/>
            <a:ext cx="3901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dt" idx="10"/>
          </p:nvPr>
        </p:nvSpPr>
        <p:spPr>
          <a:xfrm>
            <a:off x="609680" y="6377940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sldNum" idx="12"/>
          </p:nvPr>
        </p:nvSpPr>
        <p:spPr>
          <a:xfrm>
            <a:off x="8779383" y="6377941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>
            <a:spLocks noGrp="1"/>
          </p:cNvSpPr>
          <p:nvPr>
            <p:ph type="title"/>
          </p:nvPr>
        </p:nvSpPr>
        <p:spPr>
          <a:xfrm>
            <a:off x="417553" y="713090"/>
            <a:ext cx="113584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ftr" idx="11"/>
          </p:nvPr>
        </p:nvSpPr>
        <p:spPr>
          <a:xfrm>
            <a:off x="4145820" y="6377940"/>
            <a:ext cx="3901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dt" idx="10"/>
          </p:nvPr>
        </p:nvSpPr>
        <p:spPr>
          <a:xfrm>
            <a:off x="609680" y="6377940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8779383" y="6377941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048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23652">
              <a:alpha val="86997"/>
            </a:srgbClr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7381" y="3059296"/>
            <a:ext cx="1095882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038" y="3840480"/>
            <a:ext cx="85355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6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41" y="593367"/>
            <a:ext cx="1136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41" y="1536633"/>
            <a:ext cx="5333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834" y="1536633"/>
            <a:ext cx="5333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41" y="593367"/>
            <a:ext cx="1136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41" y="740800"/>
            <a:ext cx="37443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41" y="1852800"/>
            <a:ext cx="37443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731" y="600200"/>
            <a:ext cx="84912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600" y="-167"/>
            <a:ext cx="6096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35" y="1644233"/>
            <a:ext cx="53940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35" y="3737433"/>
            <a:ext cx="53940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648" y="965433"/>
            <a:ext cx="51165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41" y="5640767"/>
            <a:ext cx="79992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41" y="593367"/>
            <a:ext cx="1136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41" y="1536633"/>
            <a:ext cx="1136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7722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84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 extrusionOk="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2355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358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609660" y="1577340"/>
            <a:ext cx="109740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 extrusionOk="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2355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358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609660" y="1577340"/>
            <a:ext cx="109740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ftr" idx="11"/>
          </p:nvPr>
        </p:nvSpPr>
        <p:spPr>
          <a:xfrm>
            <a:off x="4145688" y="6377940"/>
            <a:ext cx="390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dt" idx="10"/>
          </p:nvPr>
        </p:nvSpPr>
        <p:spPr>
          <a:xfrm>
            <a:off x="609660" y="6377940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8779104" y="6377940"/>
            <a:ext cx="2804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/>
          <p:nvPr/>
        </p:nvSpPr>
        <p:spPr>
          <a:xfrm>
            <a:off x="0" y="0"/>
            <a:ext cx="12191048" cy="6858000"/>
          </a:xfrm>
          <a:custGeom>
            <a:avLst/>
            <a:gdLst/>
            <a:ahLst/>
            <a:cxnLst/>
            <a:rect l="l" t="t" r="r" b="b"/>
            <a:pathLst>
              <a:path w="12189460" h="6858000" extrusionOk="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2355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4"/>
          <p:cNvSpPr txBox="1">
            <a:spLocks noGrp="1"/>
          </p:cNvSpPr>
          <p:nvPr>
            <p:ph type="title"/>
          </p:nvPr>
        </p:nvSpPr>
        <p:spPr>
          <a:xfrm>
            <a:off x="417553" y="713090"/>
            <a:ext cx="113584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body" idx="1"/>
          </p:nvPr>
        </p:nvSpPr>
        <p:spPr>
          <a:xfrm>
            <a:off x="609680" y="1577340"/>
            <a:ext cx="1097422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145820" y="6377940"/>
            <a:ext cx="3901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609680" y="6377940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ldNum" idx="12"/>
          </p:nvPr>
        </p:nvSpPr>
        <p:spPr>
          <a:xfrm>
            <a:off x="8779383" y="6377941"/>
            <a:ext cx="28045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1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4.jpg"/><Relationship Id="rId18" Type="http://schemas.openxmlformats.org/officeDocument/2006/relationships/image" Target="../media/image89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3.jp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7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11" Type="http://schemas.openxmlformats.org/officeDocument/2006/relationships/image" Target="../media/image82.jpg"/><Relationship Id="rId5" Type="http://schemas.openxmlformats.org/officeDocument/2006/relationships/image" Target="../media/image78.png"/><Relationship Id="rId15" Type="http://schemas.openxmlformats.org/officeDocument/2006/relationships/image" Target="../media/image86.jpg"/><Relationship Id="rId10" Type="http://schemas.openxmlformats.org/officeDocument/2006/relationships/image" Target="../media/image81.jpg"/><Relationship Id="rId19" Type="http://schemas.openxmlformats.org/officeDocument/2006/relationships/image" Target="../media/image90.jpg"/><Relationship Id="rId4" Type="http://schemas.openxmlformats.org/officeDocument/2006/relationships/image" Target="../media/image77.png"/><Relationship Id="rId9" Type="http://schemas.openxmlformats.org/officeDocument/2006/relationships/image" Target="../media/image6.png"/><Relationship Id="rId1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18" Type="http://schemas.openxmlformats.org/officeDocument/2006/relationships/image" Target="../media/image104.jpg"/><Relationship Id="rId26" Type="http://schemas.openxmlformats.org/officeDocument/2006/relationships/image" Target="../media/image112.png"/><Relationship Id="rId3" Type="http://schemas.openxmlformats.org/officeDocument/2006/relationships/image" Target="../media/image91.png"/><Relationship Id="rId21" Type="http://schemas.openxmlformats.org/officeDocument/2006/relationships/image" Target="../media/image107.png"/><Relationship Id="rId7" Type="http://schemas.openxmlformats.org/officeDocument/2006/relationships/image" Target="../media/image95.jpg"/><Relationship Id="rId12" Type="http://schemas.openxmlformats.org/officeDocument/2006/relationships/image" Target="../media/image81.jpg"/><Relationship Id="rId17" Type="http://schemas.openxmlformats.org/officeDocument/2006/relationships/image" Target="../media/image103.jpg"/><Relationship Id="rId25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29" Type="http://schemas.openxmlformats.org/officeDocument/2006/relationships/image" Target="../media/image115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png"/><Relationship Id="rId11" Type="http://schemas.openxmlformats.org/officeDocument/2006/relationships/image" Target="../media/image99.jpg"/><Relationship Id="rId24" Type="http://schemas.openxmlformats.org/officeDocument/2006/relationships/image" Target="../media/image110.jpg"/><Relationship Id="rId5" Type="http://schemas.openxmlformats.org/officeDocument/2006/relationships/image" Target="../media/image93.jpg"/><Relationship Id="rId15" Type="http://schemas.openxmlformats.org/officeDocument/2006/relationships/image" Target="../media/image82.jpg"/><Relationship Id="rId23" Type="http://schemas.openxmlformats.org/officeDocument/2006/relationships/image" Target="../media/image109.png"/><Relationship Id="rId28" Type="http://schemas.openxmlformats.org/officeDocument/2006/relationships/image" Target="../media/image114.jpg"/><Relationship Id="rId10" Type="http://schemas.openxmlformats.org/officeDocument/2006/relationships/image" Target="../media/image98.png"/><Relationship Id="rId19" Type="http://schemas.openxmlformats.org/officeDocument/2006/relationships/image" Target="../media/image105.png"/><Relationship Id="rId31" Type="http://schemas.openxmlformats.org/officeDocument/2006/relationships/image" Target="../media/image90.jp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1.jpg"/><Relationship Id="rId22" Type="http://schemas.openxmlformats.org/officeDocument/2006/relationships/image" Target="../media/image108.jpg"/><Relationship Id="rId27" Type="http://schemas.openxmlformats.org/officeDocument/2006/relationships/image" Target="../media/image113.png"/><Relationship Id="rId30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7.png"/><Relationship Id="rId21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jpg"/><Relationship Id="rId4" Type="http://schemas.openxmlformats.org/officeDocument/2006/relationships/image" Target="../media/image8.png"/><Relationship Id="rId9" Type="http://schemas.openxmlformats.org/officeDocument/2006/relationships/image" Target="../media/image2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17.png"/><Relationship Id="rId21" Type="http://schemas.openxmlformats.org/officeDocument/2006/relationships/image" Target="../media/image62.pn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jp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jp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840" y="0"/>
            <a:ext cx="12256005" cy="699380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/>
          <p:nvPr/>
        </p:nvSpPr>
        <p:spPr>
          <a:xfrm>
            <a:off x="617350" y="3059300"/>
            <a:ext cx="6816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sz="2400" b="1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Die erste medizinische Neurodermitis-App</a:t>
            </a:r>
            <a:endParaRPr sz="2400" b="1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8" name="Google Shape;15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632" y="4969344"/>
            <a:ext cx="1047804" cy="104780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0"/>
          <p:cNvSpPr txBox="1"/>
          <p:nvPr/>
        </p:nvSpPr>
        <p:spPr>
          <a:xfrm>
            <a:off x="617361" y="4557198"/>
            <a:ext cx="13641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Nia Health GmbH</a:t>
            </a:r>
            <a:endParaRPr sz="120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617361" y="6145822"/>
            <a:ext cx="15162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Dr. Reem Alneebari</a:t>
            </a:r>
            <a:endParaRPr sz="120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1" name="Google Shape;16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9056" y="4969344"/>
            <a:ext cx="1047804" cy="104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5205" y="4969344"/>
            <a:ext cx="1047804" cy="104780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0"/>
          <p:cNvSpPr txBox="1"/>
          <p:nvPr/>
        </p:nvSpPr>
        <p:spPr>
          <a:xfrm>
            <a:off x="2551214" y="6145822"/>
            <a:ext cx="9609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Tobias Seidl</a:t>
            </a:r>
            <a:endParaRPr sz="120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" name="Google Shape;164;p30"/>
          <p:cNvSpPr txBox="1"/>
          <p:nvPr/>
        </p:nvSpPr>
        <p:spPr>
          <a:xfrm>
            <a:off x="4183355" y="6145822"/>
            <a:ext cx="10083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Oliver Welter</a:t>
            </a:r>
            <a:endParaRPr sz="120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5" name="Google Shape;165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361" y="981075"/>
            <a:ext cx="1676400" cy="1676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30"/>
          <p:cNvGrpSpPr/>
          <p:nvPr/>
        </p:nvGrpSpPr>
        <p:grpSpPr>
          <a:xfrm>
            <a:off x="10113140" y="5802922"/>
            <a:ext cx="1524152" cy="685800"/>
            <a:chOff x="1742797" y="-836751"/>
            <a:chExt cx="1524000" cy="685800"/>
          </a:xfrm>
        </p:grpSpPr>
        <p:sp>
          <p:nvSpPr>
            <p:cNvPr id="167" name="Google Shape;167;p30"/>
            <p:cNvSpPr/>
            <p:nvPr/>
          </p:nvSpPr>
          <p:spPr>
            <a:xfrm>
              <a:off x="1742797" y="-836751"/>
              <a:ext cx="1524000" cy="685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0"/>
            <p:cNvSpPr/>
            <p:nvPr/>
          </p:nvSpPr>
          <p:spPr>
            <a:xfrm>
              <a:off x="1877785" y="-762337"/>
              <a:ext cx="1254000" cy="4590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/>
          <p:nvPr/>
        </p:nvSpPr>
        <p:spPr>
          <a:xfrm>
            <a:off x="417540" y="5943600"/>
            <a:ext cx="11341800" cy="464100"/>
          </a:xfrm>
          <a:prstGeom prst="roundRect">
            <a:avLst>
              <a:gd name="adj" fmla="val 16667"/>
            </a:avLst>
          </a:prstGeom>
          <a:solidFill>
            <a:srgbClr val="36609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0"/>
          <p:cNvSpPr/>
          <p:nvPr/>
        </p:nvSpPr>
        <p:spPr>
          <a:xfrm>
            <a:off x="4279574" y="4927452"/>
            <a:ext cx="3629728" cy="810649"/>
          </a:xfrm>
          <a:prstGeom prst="flowChartMerg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0"/>
          <p:cNvSpPr/>
          <p:nvPr/>
        </p:nvSpPr>
        <p:spPr>
          <a:xfrm>
            <a:off x="470943" y="1600201"/>
            <a:ext cx="3569400" cy="1389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0"/>
          <p:cNvSpPr txBox="1"/>
          <p:nvPr/>
        </p:nvSpPr>
        <p:spPr>
          <a:xfrm>
            <a:off x="4686471" y="4419600"/>
            <a:ext cx="258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Nia Health Plattform</a:t>
            </a:r>
            <a:endParaRPr sz="1800" b="1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10" name="Google Shape;410;p40"/>
          <p:cNvSpPr/>
          <p:nvPr/>
        </p:nvSpPr>
        <p:spPr>
          <a:xfrm>
            <a:off x="1726790" y="2085201"/>
            <a:ext cx="224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rgbClr val="33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Nia App veröffentlicht in Q1/20</a:t>
            </a:r>
            <a:endParaRPr sz="1200" b="0" i="0" u="none" strike="noStrike" cap="none">
              <a:solidFill>
                <a:srgbClr val="33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11" name="Google Shape;411;p40"/>
          <p:cNvSpPr/>
          <p:nvPr/>
        </p:nvSpPr>
        <p:spPr>
          <a:xfrm>
            <a:off x="5549496" y="1996947"/>
            <a:ext cx="193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rgbClr val="33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Sorea App veröffentlicht in Q4/20</a:t>
            </a:r>
            <a:endParaRPr sz="1600" b="0" i="0" u="none" strike="noStrike" cap="none">
              <a:solidFill>
                <a:srgbClr val="33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12" name="Google Shape;412;p40"/>
          <p:cNvSpPr/>
          <p:nvPr/>
        </p:nvSpPr>
        <p:spPr>
          <a:xfrm>
            <a:off x="452923" y="5946488"/>
            <a:ext cx="11306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Nia Health Plattform ermöglicht disruptive Produktentwicklung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347" y="1726248"/>
            <a:ext cx="647757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546" y="1726248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3906" y="2063545"/>
            <a:ext cx="349909" cy="34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9557" y="2057400"/>
            <a:ext cx="349030" cy="3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0"/>
          <p:cNvSpPr/>
          <p:nvPr/>
        </p:nvSpPr>
        <p:spPr>
          <a:xfrm>
            <a:off x="1310856" y="1726250"/>
            <a:ext cx="25047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Atopische Dermatitis</a:t>
            </a:r>
            <a:endParaRPr sz="1600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18" name="Google Shape;418;p40"/>
          <p:cNvSpPr/>
          <p:nvPr/>
        </p:nvSpPr>
        <p:spPr>
          <a:xfrm>
            <a:off x="5139924" y="1726248"/>
            <a:ext cx="109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Psoriasis</a:t>
            </a:r>
            <a:endParaRPr sz="1600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419" name="Google Shape;419;p40"/>
          <p:cNvGrpSpPr/>
          <p:nvPr/>
        </p:nvGrpSpPr>
        <p:grpSpPr>
          <a:xfrm>
            <a:off x="8324939" y="3394097"/>
            <a:ext cx="2935804" cy="690236"/>
            <a:chOff x="8288116" y="3336747"/>
            <a:chExt cx="2935510" cy="690236"/>
          </a:xfrm>
        </p:grpSpPr>
        <p:pic>
          <p:nvPicPr>
            <p:cNvPr id="420" name="Google Shape;420;p4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288116" y="3366711"/>
              <a:ext cx="648000" cy="64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1" name="Google Shape;421;p40"/>
            <p:cNvSpPr/>
            <p:nvPr/>
          </p:nvSpPr>
          <p:spPr>
            <a:xfrm>
              <a:off x="8945537" y="3336747"/>
              <a:ext cx="1071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" sz="1600" b="0" i="0" u="none" strike="noStrike" cap="non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Urtikaria</a:t>
              </a:r>
              <a:endParaRPr sz="16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pic>
          <p:nvPicPr>
            <p:cNvPr id="422" name="Google Shape;422;p4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49570" y="3677783"/>
              <a:ext cx="349200" cy="34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3" name="Google Shape;423;p40"/>
            <p:cNvSpPr/>
            <p:nvPr/>
          </p:nvSpPr>
          <p:spPr>
            <a:xfrm>
              <a:off x="9383126" y="3722183"/>
              <a:ext cx="1840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de" sz="1200" b="0" i="0" u="none" strike="noStrike" cap="none">
                  <a:solidFill>
                    <a:srgbClr val="33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App geplant in Q2/24</a:t>
              </a:r>
              <a:endParaRPr sz="1600" b="0" i="0" u="none" strike="noStrike" cap="none">
                <a:solidFill>
                  <a:srgbClr val="33FFFF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pic>
        <p:nvPicPr>
          <p:cNvPr id="424" name="Google Shape;424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31436" y="1726248"/>
            <a:ext cx="647758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0"/>
          <p:cNvSpPr/>
          <p:nvPr/>
        </p:nvSpPr>
        <p:spPr>
          <a:xfrm>
            <a:off x="9014793" y="1726248"/>
            <a:ext cx="71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Akne</a:t>
            </a:r>
            <a:endParaRPr sz="1600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26" name="Google Shape;426;p40"/>
          <p:cNvSpPr/>
          <p:nvPr/>
        </p:nvSpPr>
        <p:spPr>
          <a:xfrm>
            <a:off x="9426296" y="2085201"/>
            <a:ext cx="183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rgbClr val="33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milderma App geplant in Q2/23</a:t>
            </a:r>
            <a:endParaRPr sz="1600" b="0" i="0" u="none" strike="noStrike" cap="none">
              <a:solidFill>
                <a:srgbClr val="33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27" name="Google Shape;427;p40"/>
          <p:cNvSpPr txBox="1"/>
          <p:nvPr/>
        </p:nvSpPr>
        <p:spPr>
          <a:xfrm>
            <a:off x="417540" y="363217"/>
            <a:ext cx="37641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NIA HEALTH PLATTFORM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0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0587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2600"/>
              <a:t>Synergieeffekte zwischen Indikationsgebieten</a:t>
            </a:r>
            <a:endParaRPr sz="2600"/>
          </a:p>
        </p:txBody>
      </p:sp>
      <p:pic>
        <p:nvPicPr>
          <p:cNvPr id="429" name="Google Shape;429;p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848481" y="6551336"/>
            <a:ext cx="230083" cy="185883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0"/>
          <p:cNvSpPr/>
          <p:nvPr/>
        </p:nvSpPr>
        <p:spPr>
          <a:xfrm>
            <a:off x="4279574" y="1600201"/>
            <a:ext cx="3629700" cy="1389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8148532" y="1600201"/>
            <a:ext cx="3587400" cy="1389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p40"/>
          <p:cNvGrpSpPr/>
          <p:nvPr/>
        </p:nvGrpSpPr>
        <p:grpSpPr>
          <a:xfrm>
            <a:off x="468269" y="3239450"/>
            <a:ext cx="3587459" cy="1389900"/>
            <a:chOff x="452877" y="3239450"/>
            <a:chExt cx="3587100" cy="1389900"/>
          </a:xfrm>
        </p:grpSpPr>
        <p:grpSp>
          <p:nvGrpSpPr>
            <p:cNvPr id="433" name="Google Shape;433;p40"/>
            <p:cNvGrpSpPr/>
            <p:nvPr/>
          </p:nvGrpSpPr>
          <p:grpSpPr>
            <a:xfrm>
              <a:off x="1260940" y="3394097"/>
              <a:ext cx="2763600" cy="690236"/>
              <a:chOff x="1212011" y="3336747"/>
              <a:chExt cx="2763600" cy="690236"/>
            </a:xfrm>
          </p:grpSpPr>
          <p:sp>
            <p:nvSpPr>
              <p:cNvPr id="434" name="Google Shape;434;p40"/>
              <p:cNvSpPr/>
              <p:nvPr/>
            </p:nvSpPr>
            <p:spPr>
              <a:xfrm>
                <a:off x="1212011" y="3336747"/>
                <a:ext cx="2763600" cy="3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de" sz="1600" b="0" i="0" u="none" strike="noStrike" cap="none">
                    <a:solidFill>
                      <a:schemeClr val="lt1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Sonnenbrand</a:t>
                </a:r>
                <a:endParaRPr sz="1200" b="0" i="0" u="none" strike="noStrike" cap="non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pic>
            <p:nvPicPr>
              <p:cNvPr id="435" name="Google Shape;435;p40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340401" y="3677783"/>
                <a:ext cx="349200" cy="349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6" name="Google Shape;436;p40"/>
              <p:cNvSpPr/>
              <p:nvPr/>
            </p:nvSpPr>
            <p:spPr>
              <a:xfrm>
                <a:off x="1682645" y="3722183"/>
                <a:ext cx="20661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de" sz="1200" b="0" i="0" u="none" strike="noStrike" cap="none">
                    <a:solidFill>
                      <a:srgbClr val="33FFFF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rPr>
                  <a:t>App geplant in Q3/23</a:t>
                </a:r>
                <a:endParaRPr sz="1200" b="0" i="0" u="none" strike="noStrike" cap="none">
                  <a:solidFill>
                    <a:srgbClr val="33FFFF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</p:grpSp>
        <p:sp>
          <p:nvSpPr>
            <p:cNvPr id="437" name="Google Shape;437;p40"/>
            <p:cNvSpPr/>
            <p:nvPr/>
          </p:nvSpPr>
          <p:spPr>
            <a:xfrm>
              <a:off x="452877" y="3239450"/>
              <a:ext cx="3587100" cy="13899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8" name="Google Shape;438;p40"/>
          <p:cNvSpPr/>
          <p:nvPr/>
        </p:nvSpPr>
        <p:spPr>
          <a:xfrm>
            <a:off x="8148532" y="3239450"/>
            <a:ext cx="3580800" cy="1389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Google Shape;439;p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79070" y="3589241"/>
            <a:ext cx="3003394" cy="53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8347" y="3378983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060478" y="2035623"/>
            <a:ext cx="401149" cy="418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1"/>
          <p:cNvSpPr/>
          <p:nvPr/>
        </p:nvSpPr>
        <p:spPr>
          <a:xfrm>
            <a:off x="5687322" y="1665436"/>
            <a:ext cx="2326538" cy="948689"/>
          </a:xfrm>
          <a:custGeom>
            <a:avLst/>
            <a:gdLst/>
            <a:ahLst/>
            <a:cxnLst/>
            <a:rect l="l" t="t" r="r" b="b"/>
            <a:pathLst>
              <a:path w="2280920" h="94868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95807"/>
                </a:lnTo>
                <a:lnTo>
                  <a:pt x="7769" y="843980"/>
                </a:lnTo>
                <a:lnTo>
                  <a:pt x="29405" y="885816"/>
                </a:lnTo>
                <a:lnTo>
                  <a:pt x="62396" y="918805"/>
                </a:lnTo>
                <a:lnTo>
                  <a:pt x="104231" y="940438"/>
                </a:lnTo>
                <a:lnTo>
                  <a:pt x="152400" y="948207"/>
                </a:lnTo>
                <a:lnTo>
                  <a:pt x="2128024" y="948207"/>
                </a:lnTo>
                <a:lnTo>
                  <a:pt x="2176197" y="940438"/>
                </a:lnTo>
                <a:lnTo>
                  <a:pt x="2218033" y="918805"/>
                </a:lnTo>
                <a:lnTo>
                  <a:pt x="2251022" y="885816"/>
                </a:lnTo>
                <a:lnTo>
                  <a:pt x="2272655" y="843980"/>
                </a:lnTo>
                <a:lnTo>
                  <a:pt x="2280424" y="795807"/>
                </a:lnTo>
                <a:lnTo>
                  <a:pt x="2280424" y="152400"/>
                </a:lnTo>
                <a:lnTo>
                  <a:pt x="2272655" y="104231"/>
                </a:lnTo>
                <a:lnTo>
                  <a:pt x="2251022" y="62396"/>
                </a:lnTo>
                <a:lnTo>
                  <a:pt x="2218033" y="29405"/>
                </a:lnTo>
                <a:lnTo>
                  <a:pt x="2176197" y="7769"/>
                </a:lnTo>
                <a:lnTo>
                  <a:pt x="2128024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1"/>
          <p:cNvSpPr/>
          <p:nvPr/>
        </p:nvSpPr>
        <p:spPr>
          <a:xfrm>
            <a:off x="3062877" y="1667932"/>
            <a:ext cx="2326538" cy="948689"/>
          </a:xfrm>
          <a:custGeom>
            <a:avLst/>
            <a:gdLst/>
            <a:ahLst/>
            <a:cxnLst/>
            <a:rect l="l" t="t" r="r" b="b"/>
            <a:pathLst>
              <a:path w="2280920" h="94868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95807"/>
                </a:lnTo>
                <a:lnTo>
                  <a:pt x="7769" y="843980"/>
                </a:lnTo>
                <a:lnTo>
                  <a:pt x="29405" y="885816"/>
                </a:lnTo>
                <a:lnTo>
                  <a:pt x="62396" y="918805"/>
                </a:lnTo>
                <a:lnTo>
                  <a:pt x="104231" y="940438"/>
                </a:lnTo>
                <a:lnTo>
                  <a:pt x="152400" y="948207"/>
                </a:lnTo>
                <a:lnTo>
                  <a:pt x="2128024" y="948207"/>
                </a:lnTo>
                <a:lnTo>
                  <a:pt x="2176197" y="940438"/>
                </a:lnTo>
                <a:lnTo>
                  <a:pt x="2218033" y="918805"/>
                </a:lnTo>
                <a:lnTo>
                  <a:pt x="2251022" y="885816"/>
                </a:lnTo>
                <a:lnTo>
                  <a:pt x="2272655" y="843980"/>
                </a:lnTo>
                <a:lnTo>
                  <a:pt x="2280424" y="795807"/>
                </a:lnTo>
                <a:lnTo>
                  <a:pt x="2280424" y="152400"/>
                </a:lnTo>
                <a:lnTo>
                  <a:pt x="2272655" y="104231"/>
                </a:lnTo>
                <a:lnTo>
                  <a:pt x="2251022" y="62396"/>
                </a:lnTo>
                <a:lnTo>
                  <a:pt x="2218033" y="29405"/>
                </a:lnTo>
                <a:lnTo>
                  <a:pt x="2176197" y="7769"/>
                </a:lnTo>
                <a:lnTo>
                  <a:pt x="2128024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1"/>
          <p:cNvSpPr/>
          <p:nvPr/>
        </p:nvSpPr>
        <p:spPr>
          <a:xfrm>
            <a:off x="438443" y="1667925"/>
            <a:ext cx="2326538" cy="948689"/>
          </a:xfrm>
          <a:custGeom>
            <a:avLst/>
            <a:gdLst/>
            <a:ahLst/>
            <a:cxnLst/>
            <a:rect l="l" t="t" r="r" b="b"/>
            <a:pathLst>
              <a:path w="2280920" h="94868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795807"/>
                </a:lnTo>
                <a:lnTo>
                  <a:pt x="7769" y="843980"/>
                </a:lnTo>
                <a:lnTo>
                  <a:pt x="29405" y="885816"/>
                </a:lnTo>
                <a:lnTo>
                  <a:pt x="62396" y="918805"/>
                </a:lnTo>
                <a:lnTo>
                  <a:pt x="104231" y="940438"/>
                </a:lnTo>
                <a:lnTo>
                  <a:pt x="152400" y="948207"/>
                </a:lnTo>
                <a:lnTo>
                  <a:pt x="2128024" y="948207"/>
                </a:lnTo>
                <a:lnTo>
                  <a:pt x="2176197" y="940438"/>
                </a:lnTo>
                <a:lnTo>
                  <a:pt x="2218033" y="918805"/>
                </a:lnTo>
                <a:lnTo>
                  <a:pt x="2251022" y="885816"/>
                </a:lnTo>
                <a:lnTo>
                  <a:pt x="2272655" y="843980"/>
                </a:lnTo>
                <a:lnTo>
                  <a:pt x="2280424" y="795807"/>
                </a:lnTo>
                <a:lnTo>
                  <a:pt x="2280424" y="152400"/>
                </a:lnTo>
                <a:lnTo>
                  <a:pt x="2272655" y="104231"/>
                </a:lnTo>
                <a:lnTo>
                  <a:pt x="2251022" y="62396"/>
                </a:lnTo>
                <a:lnTo>
                  <a:pt x="2218033" y="29405"/>
                </a:lnTo>
                <a:lnTo>
                  <a:pt x="2176197" y="7769"/>
                </a:lnTo>
                <a:lnTo>
                  <a:pt x="2128024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1"/>
          <p:cNvSpPr txBox="1"/>
          <p:nvPr/>
        </p:nvSpPr>
        <p:spPr>
          <a:xfrm>
            <a:off x="417540" y="363217"/>
            <a:ext cx="1487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MEILENSTEINE</a:t>
            </a:r>
            <a:endParaRPr sz="1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0" name="Google Shape;450;p41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0136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/>
              <a:t>Nia ist die meistgenutzte Neurodermitis-App in DACH</a:t>
            </a:r>
            <a:endParaRPr/>
          </a:p>
        </p:txBody>
      </p:sp>
      <p:sp>
        <p:nvSpPr>
          <p:cNvPr id="451" name="Google Shape;451;p41"/>
          <p:cNvSpPr txBox="1"/>
          <p:nvPr/>
        </p:nvSpPr>
        <p:spPr>
          <a:xfrm>
            <a:off x="438443" y="1752200"/>
            <a:ext cx="23547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#Users (organisch)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5875" lvl="0" indent="0" algn="ctr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sz="2400" b="1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&gt;25k</a:t>
            </a:r>
            <a:endParaRPr sz="24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2" name="Google Shape;452;p41"/>
          <p:cNvSpPr txBox="1"/>
          <p:nvPr/>
        </p:nvSpPr>
        <p:spPr>
          <a:xfrm>
            <a:off x="3376714" y="1668579"/>
            <a:ext cx="16536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Ranking in Stores</a:t>
            </a:r>
            <a:endParaRPr sz="1400" b="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sz="2400" b="1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#1</a:t>
            </a:r>
            <a:endParaRPr sz="24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3" name="Google Shape;453;p41"/>
          <p:cNvSpPr/>
          <p:nvPr/>
        </p:nvSpPr>
        <p:spPr>
          <a:xfrm>
            <a:off x="457238" y="5524950"/>
            <a:ext cx="5711825" cy="911225"/>
          </a:xfrm>
          <a:custGeom>
            <a:avLst/>
            <a:gdLst/>
            <a:ahLst/>
            <a:cxnLst/>
            <a:rect l="l" t="t" r="r" b="b"/>
            <a:pathLst>
              <a:path w="5711825" h="911225" extrusionOk="0">
                <a:moveTo>
                  <a:pt x="5711317" y="0"/>
                </a:moveTo>
                <a:lnTo>
                  <a:pt x="1599730" y="148691"/>
                </a:lnTo>
                <a:lnTo>
                  <a:pt x="392912" y="437273"/>
                </a:lnTo>
                <a:lnTo>
                  <a:pt x="0" y="911110"/>
                </a:lnTo>
                <a:lnTo>
                  <a:pt x="5711317" y="911110"/>
                </a:lnTo>
                <a:lnTo>
                  <a:pt x="5711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1"/>
          <p:cNvSpPr/>
          <p:nvPr/>
        </p:nvSpPr>
        <p:spPr>
          <a:xfrm>
            <a:off x="709269" y="5861108"/>
            <a:ext cx="270509" cy="270510"/>
          </a:xfrm>
          <a:custGeom>
            <a:avLst/>
            <a:gdLst/>
            <a:ahLst/>
            <a:cxnLst/>
            <a:rect l="l" t="t" r="r" b="b"/>
            <a:pathLst>
              <a:path w="270509" h="270510" extrusionOk="0">
                <a:moveTo>
                  <a:pt x="135001" y="0"/>
                </a:move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1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1" y="270002"/>
                </a:ln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1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1"/>
          <p:cNvSpPr/>
          <p:nvPr/>
        </p:nvSpPr>
        <p:spPr>
          <a:xfrm>
            <a:off x="709269" y="5861108"/>
            <a:ext cx="270509" cy="270510"/>
          </a:xfrm>
          <a:custGeom>
            <a:avLst/>
            <a:gdLst/>
            <a:ahLst/>
            <a:cxnLst/>
            <a:rect l="l" t="t" r="r" b="b"/>
            <a:pathLst>
              <a:path w="270509" h="270510" extrusionOk="0">
                <a:moveTo>
                  <a:pt x="135001" y="270002"/>
                </a:move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1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1" y="0"/>
                </a:ln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1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1" y="270002"/>
                </a:lnTo>
                <a:close/>
              </a:path>
            </a:pathLst>
          </a:custGeom>
          <a:noFill/>
          <a:ln w="38100" cap="flat" cmpd="sng">
            <a:solidFill>
              <a:srgbClr val="0F34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41"/>
          <p:cNvSpPr/>
          <p:nvPr/>
        </p:nvSpPr>
        <p:spPr>
          <a:xfrm>
            <a:off x="2524754" y="5543224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 extrusionOk="0">
                <a:moveTo>
                  <a:pt x="135000" y="0"/>
                </a:move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0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1"/>
                </a:ln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0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1"/>
          <p:cNvSpPr/>
          <p:nvPr/>
        </p:nvSpPr>
        <p:spPr>
          <a:xfrm>
            <a:off x="2518266" y="5543224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 extrusionOk="0">
                <a:moveTo>
                  <a:pt x="135000" y="270001"/>
                </a:move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0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0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1"/>
                </a:lnTo>
                <a:close/>
              </a:path>
            </a:pathLst>
          </a:custGeom>
          <a:noFill/>
          <a:ln w="38100" cap="flat" cmpd="sng">
            <a:solidFill>
              <a:srgbClr val="0F34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1"/>
          <p:cNvSpPr/>
          <p:nvPr/>
        </p:nvSpPr>
        <p:spPr>
          <a:xfrm>
            <a:off x="6160108" y="4779105"/>
            <a:ext cx="5590540" cy="1657350"/>
          </a:xfrm>
          <a:custGeom>
            <a:avLst/>
            <a:gdLst/>
            <a:ahLst/>
            <a:cxnLst/>
            <a:rect l="l" t="t" r="r" b="b"/>
            <a:pathLst>
              <a:path w="5590540" h="1657350" extrusionOk="0">
                <a:moveTo>
                  <a:pt x="5590247" y="0"/>
                </a:moveTo>
                <a:lnTo>
                  <a:pt x="4443768" y="121894"/>
                </a:lnTo>
                <a:lnTo>
                  <a:pt x="2866567" y="491045"/>
                </a:lnTo>
                <a:lnTo>
                  <a:pt x="1347101" y="428244"/>
                </a:lnTo>
                <a:lnTo>
                  <a:pt x="0" y="745845"/>
                </a:lnTo>
                <a:lnTo>
                  <a:pt x="0" y="1656956"/>
                </a:lnTo>
                <a:lnTo>
                  <a:pt x="5590247" y="1656956"/>
                </a:lnTo>
                <a:lnTo>
                  <a:pt x="5590247" y="0"/>
                </a:lnTo>
                <a:close/>
              </a:path>
            </a:pathLst>
          </a:custGeom>
          <a:solidFill>
            <a:srgbClr val="DEE5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1"/>
          <p:cNvSpPr/>
          <p:nvPr/>
        </p:nvSpPr>
        <p:spPr>
          <a:xfrm>
            <a:off x="4265144" y="5480344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 extrusionOk="0">
                <a:moveTo>
                  <a:pt x="135000" y="0"/>
                </a:move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1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2"/>
                </a:ln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1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1"/>
          <p:cNvSpPr/>
          <p:nvPr/>
        </p:nvSpPr>
        <p:spPr>
          <a:xfrm>
            <a:off x="4272893" y="5488299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 extrusionOk="0">
                <a:moveTo>
                  <a:pt x="135000" y="270002"/>
                </a:move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1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1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2"/>
                </a:lnTo>
                <a:close/>
              </a:path>
            </a:pathLst>
          </a:custGeom>
          <a:noFill/>
          <a:ln w="38100" cap="flat" cmpd="sng">
            <a:solidFill>
              <a:srgbClr val="0F34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1"/>
          <p:cNvSpPr/>
          <p:nvPr/>
        </p:nvSpPr>
        <p:spPr>
          <a:xfrm>
            <a:off x="8183242" y="5144588"/>
            <a:ext cx="270509" cy="270510"/>
          </a:xfrm>
          <a:custGeom>
            <a:avLst/>
            <a:gdLst/>
            <a:ahLst/>
            <a:cxnLst/>
            <a:rect l="l" t="t" r="r" b="b"/>
            <a:pathLst>
              <a:path w="270509" h="270510" extrusionOk="0">
                <a:moveTo>
                  <a:pt x="135000" y="0"/>
                </a:move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1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2"/>
                </a:ln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1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close/>
              </a:path>
            </a:pathLst>
          </a:custGeom>
          <a:solidFill>
            <a:srgbClr val="E3E9E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1"/>
          <p:cNvSpPr/>
          <p:nvPr/>
        </p:nvSpPr>
        <p:spPr>
          <a:xfrm>
            <a:off x="8183242" y="5144588"/>
            <a:ext cx="270509" cy="270510"/>
          </a:xfrm>
          <a:custGeom>
            <a:avLst/>
            <a:gdLst/>
            <a:ahLst/>
            <a:cxnLst/>
            <a:rect l="l" t="t" r="r" b="b"/>
            <a:pathLst>
              <a:path w="270509" h="270510" extrusionOk="0">
                <a:moveTo>
                  <a:pt x="135000" y="270002"/>
                </a:move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1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1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2"/>
                </a:lnTo>
                <a:close/>
              </a:path>
            </a:pathLst>
          </a:custGeom>
          <a:noFill/>
          <a:ln w="38100" cap="flat" cmpd="sng">
            <a:solidFill>
              <a:srgbClr val="0F34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1"/>
          <p:cNvSpPr/>
          <p:nvPr/>
        </p:nvSpPr>
        <p:spPr>
          <a:xfrm>
            <a:off x="10471779" y="4771042"/>
            <a:ext cx="270509" cy="270510"/>
          </a:xfrm>
          <a:custGeom>
            <a:avLst/>
            <a:gdLst/>
            <a:ahLst/>
            <a:cxnLst/>
            <a:rect l="l" t="t" r="r" b="b"/>
            <a:pathLst>
              <a:path w="270509" h="270510" extrusionOk="0">
                <a:moveTo>
                  <a:pt x="135000" y="0"/>
                </a:move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1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2"/>
                </a:ln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1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close/>
              </a:path>
            </a:pathLst>
          </a:custGeom>
          <a:solidFill>
            <a:srgbClr val="E3E9E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1"/>
          <p:cNvSpPr/>
          <p:nvPr/>
        </p:nvSpPr>
        <p:spPr>
          <a:xfrm>
            <a:off x="10471779" y="4771042"/>
            <a:ext cx="270509" cy="270510"/>
          </a:xfrm>
          <a:custGeom>
            <a:avLst/>
            <a:gdLst/>
            <a:ahLst/>
            <a:cxnLst/>
            <a:rect l="l" t="t" r="r" b="b"/>
            <a:pathLst>
              <a:path w="270509" h="270510" extrusionOk="0">
                <a:moveTo>
                  <a:pt x="135000" y="270002"/>
                </a:move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1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1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2"/>
                </a:lnTo>
                <a:close/>
              </a:path>
            </a:pathLst>
          </a:custGeom>
          <a:noFill/>
          <a:ln w="38100" cap="flat" cmpd="sng">
            <a:solidFill>
              <a:srgbClr val="0F34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41"/>
          <p:cNvSpPr txBox="1"/>
          <p:nvPr/>
        </p:nvSpPr>
        <p:spPr>
          <a:xfrm>
            <a:off x="1790762" y="3451536"/>
            <a:ext cx="16983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Medizinprodukt</a:t>
            </a:r>
            <a:b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  <a:endParaRPr sz="14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6" name="Google Shape;466;p41"/>
          <p:cNvSpPr txBox="1"/>
          <p:nvPr/>
        </p:nvSpPr>
        <p:spPr>
          <a:xfrm>
            <a:off x="55158" y="4426028"/>
            <a:ext cx="15789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Nia App Launch</a:t>
            </a:r>
            <a:b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  <a:endParaRPr sz="14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7" name="Google Shape;467;p41"/>
          <p:cNvSpPr txBox="1"/>
          <p:nvPr/>
        </p:nvSpPr>
        <p:spPr>
          <a:xfrm>
            <a:off x="2610014" y="6028875"/>
            <a:ext cx="1389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 i="0" u="none" strike="noStrike" cap="none">
                <a:solidFill>
                  <a:srgbClr val="103451"/>
                </a:solidFill>
                <a:latin typeface="Poppins"/>
                <a:ea typeface="Poppins"/>
                <a:cs typeface="Poppins"/>
                <a:sym typeface="Poppins"/>
              </a:rPr>
              <a:t>ERREICHT</a:t>
            </a: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8" name="Google Shape;468;p41"/>
          <p:cNvSpPr txBox="1"/>
          <p:nvPr/>
        </p:nvSpPr>
        <p:spPr>
          <a:xfrm>
            <a:off x="8327845" y="6028875"/>
            <a:ext cx="23274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 i="0" u="none" strike="noStrike" cap="none">
                <a:solidFill>
                  <a:srgbClr val="103451"/>
                </a:solidFill>
                <a:latin typeface="Poppins"/>
                <a:ea typeface="Poppins"/>
                <a:cs typeface="Poppins"/>
                <a:sym typeface="Poppins"/>
              </a:rPr>
              <a:t>NÄCHSTE SCHRITTE</a:t>
            </a: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9" name="Google Shape;469;p41"/>
          <p:cNvSpPr txBox="1"/>
          <p:nvPr/>
        </p:nvSpPr>
        <p:spPr>
          <a:xfrm>
            <a:off x="3451824" y="4426028"/>
            <a:ext cx="19497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5 Innovationspreise</a:t>
            </a:r>
            <a:b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  <a:endParaRPr sz="14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0" name="Google Shape;470;p41"/>
          <p:cNvSpPr/>
          <p:nvPr/>
        </p:nvSpPr>
        <p:spPr>
          <a:xfrm>
            <a:off x="10450994" y="3894069"/>
            <a:ext cx="225300" cy="228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41"/>
          <p:cNvSpPr/>
          <p:nvPr/>
        </p:nvSpPr>
        <p:spPr>
          <a:xfrm>
            <a:off x="8173085" y="3320927"/>
            <a:ext cx="300300" cy="299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1"/>
          <p:cNvSpPr/>
          <p:nvPr/>
        </p:nvSpPr>
        <p:spPr>
          <a:xfrm>
            <a:off x="871153" y="4117415"/>
            <a:ext cx="87900" cy="86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1"/>
          <p:cNvSpPr/>
          <p:nvPr/>
        </p:nvSpPr>
        <p:spPr>
          <a:xfrm>
            <a:off x="722802" y="4054627"/>
            <a:ext cx="300990" cy="294004"/>
          </a:xfrm>
          <a:custGeom>
            <a:avLst/>
            <a:gdLst/>
            <a:ahLst/>
            <a:cxnLst/>
            <a:rect l="l" t="t" r="r" b="b"/>
            <a:pathLst>
              <a:path w="300990" h="294004" extrusionOk="0">
                <a:moveTo>
                  <a:pt x="152082" y="151688"/>
                </a:moveTo>
                <a:lnTo>
                  <a:pt x="146900" y="146608"/>
                </a:lnTo>
                <a:lnTo>
                  <a:pt x="144640" y="145770"/>
                </a:lnTo>
                <a:lnTo>
                  <a:pt x="142392" y="145770"/>
                </a:lnTo>
                <a:lnTo>
                  <a:pt x="140144" y="145770"/>
                </a:lnTo>
                <a:lnTo>
                  <a:pt x="137896" y="146608"/>
                </a:lnTo>
                <a:lnTo>
                  <a:pt x="132740" y="151688"/>
                </a:lnTo>
                <a:lnTo>
                  <a:pt x="132740" y="157124"/>
                </a:lnTo>
                <a:lnTo>
                  <a:pt x="137934" y="162140"/>
                </a:lnTo>
                <a:lnTo>
                  <a:pt x="140182" y="162979"/>
                </a:lnTo>
                <a:lnTo>
                  <a:pt x="144691" y="162979"/>
                </a:lnTo>
                <a:lnTo>
                  <a:pt x="146926" y="162140"/>
                </a:lnTo>
                <a:lnTo>
                  <a:pt x="152082" y="157073"/>
                </a:lnTo>
                <a:lnTo>
                  <a:pt x="152082" y="151688"/>
                </a:lnTo>
                <a:close/>
              </a:path>
              <a:path w="300990" h="294004" extrusionOk="0">
                <a:moveTo>
                  <a:pt x="300418" y="8305"/>
                </a:moveTo>
                <a:lnTo>
                  <a:pt x="300380" y="7620"/>
                </a:lnTo>
                <a:lnTo>
                  <a:pt x="300393" y="7467"/>
                </a:lnTo>
                <a:lnTo>
                  <a:pt x="300240" y="3784"/>
                </a:lnTo>
                <a:lnTo>
                  <a:pt x="296545" y="177"/>
                </a:lnTo>
                <a:lnTo>
                  <a:pt x="291922" y="0"/>
                </a:lnTo>
                <a:lnTo>
                  <a:pt x="275678" y="368"/>
                </a:lnTo>
                <a:lnTo>
                  <a:pt x="275678" y="84035"/>
                </a:lnTo>
                <a:lnTo>
                  <a:pt x="269252" y="101955"/>
                </a:lnTo>
                <a:lnTo>
                  <a:pt x="260692" y="118287"/>
                </a:lnTo>
                <a:lnTo>
                  <a:pt x="249897" y="133273"/>
                </a:lnTo>
                <a:lnTo>
                  <a:pt x="236791" y="147193"/>
                </a:lnTo>
                <a:lnTo>
                  <a:pt x="231292" y="151701"/>
                </a:lnTo>
                <a:lnTo>
                  <a:pt x="218897" y="161861"/>
                </a:lnTo>
                <a:lnTo>
                  <a:pt x="197980" y="175615"/>
                </a:lnTo>
                <a:lnTo>
                  <a:pt x="175387" y="188455"/>
                </a:lnTo>
                <a:lnTo>
                  <a:pt x="152374" y="200367"/>
                </a:lnTo>
                <a:lnTo>
                  <a:pt x="145173" y="193332"/>
                </a:lnTo>
                <a:lnTo>
                  <a:pt x="144043" y="192227"/>
                </a:lnTo>
                <a:lnTo>
                  <a:pt x="102730" y="151841"/>
                </a:lnTo>
                <a:lnTo>
                  <a:pt x="102730" y="224828"/>
                </a:lnTo>
                <a:lnTo>
                  <a:pt x="100622" y="230162"/>
                </a:lnTo>
                <a:lnTo>
                  <a:pt x="97294" y="235127"/>
                </a:lnTo>
                <a:lnTo>
                  <a:pt x="97129" y="235292"/>
                </a:lnTo>
                <a:lnTo>
                  <a:pt x="92837" y="239433"/>
                </a:lnTo>
                <a:lnTo>
                  <a:pt x="81102" y="247357"/>
                </a:lnTo>
                <a:lnTo>
                  <a:pt x="63322" y="255778"/>
                </a:lnTo>
                <a:lnTo>
                  <a:pt x="48704" y="261594"/>
                </a:lnTo>
                <a:lnTo>
                  <a:pt x="42913" y="263906"/>
                </a:lnTo>
                <a:lnTo>
                  <a:pt x="23266" y="270891"/>
                </a:lnTo>
                <a:lnTo>
                  <a:pt x="30505" y="251587"/>
                </a:lnTo>
                <a:lnTo>
                  <a:pt x="38798" y="231800"/>
                </a:lnTo>
                <a:lnTo>
                  <a:pt x="47447" y="214452"/>
                </a:lnTo>
                <a:lnTo>
                  <a:pt x="55549" y="203009"/>
                </a:lnTo>
                <a:lnTo>
                  <a:pt x="59969" y="198653"/>
                </a:lnTo>
                <a:lnTo>
                  <a:pt x="61201" y="197866"/>
                </a:lnTo>
                <a:lnTo>
                  <a:pt x="65049" y="195389"/>
                </a:lnTo>
                <a:lnTo>
                  <a:pt x="68275" y="194170"/>
                </a:lnTo>
                <a:lnTo>
                  <a:pt x="70510" y="193332"/>
                </a:lnTo>
                <a:lnTo>
                  <a:pt x="80391" y="203009"/>
                </a:lnTo>
                <a:lnTo>
                  <a:pt x="79908" y="203504"/>
                </a:lnTo>
                <a:lnTo>
                  <a:pt x="58318" y="224599"/>
                </a:lnTo>
                <a:lnTo>
                  <a:pt x="58318" y="225158"/>
                </a:lnTo>
                <a:lnTo>
                  <a:pt x="58318" y="230022"/>
                </a:lnTo>
                <a:lnTo>
                  <a:pt x="58432" y="230162"/>
                </a:lnTo>
                <a:lnTo>
                  <a:pt x="61772" y="233362"/>
                </a:lnTo>
                <a:lnTo>
                  <a:pt x="65227" y="236740"/>
                </a:lnTo>
                <a:lnTo>
                  <a:pt x="70789" y="236740"/>
                </a:lnTo>
                <a:lnTo>
                  <a:pt x="74193" y="233362"/>
                </a:lnTo>
                <a:lnTo>
                  <a:pt x="92824" y="215150"/>
                </a:lnTo>
                <a:lnTo>
                  <a:pt x="102730" y="224828"/>
                </a:lnTo>
                <a:lnTo>
                  <a:pt x="102730" y="151841"/>
                </a:lnTo>
                <a:lnTo>
                  <a:pt x="95364" y="144640"/>
                </a:lnTo>
                <a:lnTo>
                  <a:pt x="107518" y="122161"/>
                </a:lnTo>
                <a:lnTo>
                  <a:pt x="120662" y="100088"/>
                </a:lnTo>
                <a:lnTo>
                  <a:pt x="134747" y="79667"/>
                </a:lnTo>
                <a:lnTo>
                  <a:pt x="149733" y="62153"/>
                </a:lnTo>
                <a:lnTo>
                  <a:pt x="196037" y="30403"/>
                </a:lnTo>
                <a:lnTo>
                  <a:pt x="214376" y="24130"/>
                </a:lnTo>
                <a:lnTo>
                  <a:pt x="217106" y="35090"/>
                </a:lnTo>
                <a:lnTo>
                  <a:pt x="221526" y="45453"/>
                </a:lnTo>
                <a:lnTo>
                  <a:pt x="227584" y="55054"/>
                </a:lnTo>
                <a:lnTo>
                  <a:pt x="234734" y="63182"/>
                </a:lnTo>
                <a:lnTo>
                  <a:pt x="235191" y="63690"/>
                </a:lnTo>
                <a:lnTo>
                  <a:pt x="244068" y="71132"/>
                </a:lnTo>
                <a:lnTo>
                  <a:pt x="253898" y="77025"/>
                </a:lnTo>
                <a:lnTo>
                  <a:pt x="264490" y="81356"/>
                </a:lnTo>
                <a:lnTo>
                  <a:pt x="275678" y="84035"/>
                </a:lnTo>
                <a:lnTo>
                  <a:pt x="275678" y="368"/>
                </a:lnTo>
                <a:lnTo>
                  <a:pt x="248018" y="977"/>
                </a:lnTo>
                <a:lnTo>
                  <a:pt x="220726" y="5930"/>
                </a:lnTo>
                <a:lnTo>
                  <a:pt x="216700" y="5930"/>
                </a:lnTo>
                <a:lnTo>
                  <a:pt x="210578" y="7785"/>
                </a:lnTo>
                <a:lnTo>
                  <a:pt x="207518" y="8331"/>
                </a:lnTo>
                <a:lnTo>
                  <a:pt x="204558" y="9601"/>
                </a:lnTo>
                <a:lnTo>
                  <a:pt x="195135" y="12433"/>
                </a:lnTo>
                <a:lnTo>
                  <a:pt x="174663" y="21742"/>
                </a:lnTo>
                <a:lnTo>
                  <a:pt x="171945" y="23495"/>
                </a:lnTo>
                <a:lnTo>
                  <a:pt x="170484" y="24117"/>
                </a:lnTo>
                <a:lnTo>
                  <a:pt x="168122" y="25971"/>
                </a:lnTo>
                <a:lnTo>
                  <a:pt x="155321" y="34226"/>
                </a:lnTo>
                <a:lnTo>
                  <a:pt x="137096" y="50228"/>
                </a:lnTo>
                <a:lnTo>
                  <a:pt x="130035" y="57797"/>
                </a:lnTo>
                <a:lnTo>
                  <a:pt x="123190" y="65951"/>
                </a:lnTo>
                <a:lnTo>
                  <a:pt x="116560" y="74663"/>
                </a:lnTo>
                <a:lnTo>
                  <a:pt x="110134" y="83908"/>
                </a:lnTo>
                <a:lnTo>
                  <a:pt x="102793" y="83908"/>
                </a:lnTo>
                <a:lnTo>
                  <a:pt x="77787" y="87376"/>
                </a:lnTo>
                <a:lnTo>
                  <a:pt x="54991" y="97282"/>
                </a:lnTo>
                <a:lnTo>
                  <a:pt x="35674" y="112890"/>
                </a:lnTo>
                <a:lnTo>
                  <a:pt x="21145" y="133464"/>
                </a:lnTo>
                <a:lnTo>
                  <a:pt x="17691" y="140220"/>
                </a:lnTo>
                <a:lnTo>
                  <a:pt x="17818" y="143433"/>
                </a:lnTo>
                <a:lnTo>
                  <a:pt x="20980" y="148475"/>
                </a:lnTo>
                <a:lnTo>
                  <a:pt x="23787" y="150025"/>
                </a:lnTo>
                <a:lnTo>
                  <a:pt x="29248" y="150037"/>
                </a:lnTo>
                <a:lnTo>
                  <a:pt x="52120" y="152107"/>
                </a:lnTo>
                <a:lnTo>
                  <a:pt x="70840" y="153809"/>
                </a:lnTo>
                <a:lnTo>
                  <a:pt x="67157" y="161023"/>
                </a:lnTo>
                <a:lnTo>
                  <a:pt x="64770" y="165735"/>
                </a:lnTo>
                <a:lnTo>
                  <a:pt x="63525" y="168160"/>
                </a:lnTo>
                <a:lnTo>
                  <a:pt x="60071" y="174752"/>
                </a:lnTo>
                <a:lnTo>
                  <a:pt x="59309" y="176250"/>
                </a:lnTo>
                <a:lnTo>
                  <a:pt x="59016" y="177863"/>
                </a:lnTo>
                <a:lnTo>
                  <a:pt x="59118" y="179412"/>
                </a:lnTo>
                <a:lnTo>
                  <a:pt x="56197" y="180860"/>
                </a:lnTo>
                <a:lnTo>
                  <a:pt x="53340" y="182270"/>
                </a:lnTo>
                <a:lnTo>
                  <a:pt x="49504" y="184962"/>
                </a:lnTo>
                <a:lnTo>
                  <a:pt x="47891" y="186093"/>
                </a:lnTo>
                <a:lnTo>
                  <a:pt x="43014" y="190779"/>
                </a:lnTo>
                <a:lnTo>
                  <a:pt x="16141" y="240182"/>
                </a:lnTo>
                <a:lnTo>
                  <a:pt x="990" y="281825"/>
                </a:lnTo>
                <a:lnTo>
                  <a:pt x="0" y="284861"/>
                </a:lnTo>
                <a:lnTo>
                  <a:pt x="812" y="288188"/>
                </a:lnTo>
                <a:lnTo>
                  <a:pt x="3162" y="290474"/>
                </a:lnTo>
                <a:lnTo>
                  <a:pt x="5448" y="292773"/>
                </a:lnTo>
                <a:lnTo>
                  <a:pt x="54686" y="277863"/>
                </a:lnTo>
                <a:lnTo>
                  <a:pt x="79679" y="267068"/>
                </a:lnTo>
                <a:lnTo>
                  <a:pt x="84124" y="265150"/>
                </a:lnTo>
                <a:lnTo>
                  <a:pt x="105308" y="251587"/>
                </a:lnTo>
                <a:lnTo>
                  <a:pt x="110185" y="246824"/>
                </a:lnTo>
                <a:lnTo>
                  <a:pt x="114160" y="241439"/>
                </a:lnTo>
                <a:lnTo>
                  <a:pt x="117094" y="235724"/>
                </a:lnTo>
                <a:lnTo>
                  <a:pt x="118795" y="235826"/>
                </a:lnTo>
                <a:lnTo>
                  <a:pt x="119202" y="235737"/>
                </a:lnTo>
                <a:lnTo>
                  <a:pt x="119341" y="235699"/>
                </a:lnTo>
                <a:lnTo>
                  <a:pt x="120256" y="235483"/>
                </a:lnTo>
                <a:lnTo>
                  <a:pt x="128282" y="231470"/>
                </a:lnTo>
                <a:lnTo>
                  <a:pt x="135382" y="228041"/>
                </a:lnTo>
                <a:lnTo>
                  <a:pt x="142875" y="224320"/>
                </a:lnTo>
                <a:lnTo>
                  <a:pt x="145808" y="260210"/>
                </a:lnTo>
                <a:lnTo>
                  <a:pt x="146088" y="263906"/>
                </a:lnTo>
                <a:lnTo>
                  <a:pt x="146100" y="272884"/>
                </a:lnTo>
                <a:lnTo>
                  <a:pt x="186918" y="255168"/>
                </a:lnTo>
                <a:lnTo>
                  <a:pt x="199783" y="239204"/>
                </a:lnTo>
                <a:lnTo>
                  <a:pt x="205663" y="228269"/>
                </a:lnTo>
                <a:lnTo>
                  <a:pt x="207111" y="224320"/>
                </a:lnTo>
                <a:lnTo>
                  <a:pt x="208508" y="220510"/>
                </a:lnTo>
                <a:lnTo>
                  <a:pt x="209905" y="216712"/>
                </a:lnTo>
                <a:lnTo>
                  <a:pt x="210070" y="215925"/>
                </a:lnTo>
                <a:lnTo>
                  <a:pt x="210235" y="215150"/>
                </a:lnTo>
                <a:lnTo>
                  <a:pt x="210566" y="213588"/>
                </a:lnTo>
                <a:lnTo>
                  <a:pt x="212471" y="204685"/>
                </a:lnTo>
                <a:lnTo>
                  <a:pt x="212775" y="200367"/>
                </a:lnTo>
                <a:lnTo>
                  <a:pt x="213271" y="193332"/>
                </a:lnTo>
                <a:lnTo>
                  <a:pt x="213347" y="186436"/>
                </a:lnTo>
                <a:lnTo>
                  <a:pt x="217932" y="183426"/>
                </a:lnTo>
                <a:lnTo>
                  <a:pt x="223062" y="180073"/>
                </a:lnTo>
                <a:lnTo>
                  <a:pt x="232333" y="173482"/>
                </a:lnTo>
                <a:lnTo>
                  <a:pt x="275729" y="126974"/>
                </a:lnTo>
                <a:lnTo>
                  <a:pt x="291858" y="90805"/>
                </a:lnTo>
                <a:lnTo>
                  <a:pt x="299415" y="51219"/>
                </a:lnTo>
                <a:lnTo>
                  <a:pt x="300050" y="24117"/>
                </a:lnTo>
                <a:lnTo>
                  <a:pt x="300329" y="12433"/>
                </a:lnTo>
                <a:lnTo>
                  <a:pt x="300329" y="11747"/>
                </a:lnTo>
                <a:lnTo>
                  <a:pt x="300418" y="8305"/>
                </a:lnTo>
                <a:close/>
              </a:path>
            </a:pathLst>
          </a:custGeom>
          <a:solidFill>
            <a:srgbClr val="33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1"/>
          <p:cNvSpPr/>
          <p:nvPr/>
        </p:nvSpPr>
        <p:spPr>
          <a:xfrm>
            <a:off x="2679420" y="3152716"/>
            <a:ext cx="132300" cy="228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1"/>
          <p:cNvSpPr/>
          <p:nvPr/>
        </p:nvSpPr>
        <p:spPr>
          <a:xfrm>
            <a:off x="2475046" y="3152721"/>
            <a:ext cx="132900" cy="2286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41"/>
          <p:cNvSpPr/>
          <p:nvPr/>
        </p:nvSpPr>
        <p:spPr>
          <a:xfrm>
            <a:off x="838050" y="4877837"/>
            <a:ext cx="45600" cy="1032661"/>
          </a:xfrm>
          <a:custGeom>
            <a:avLst/>
            <a:gdLst/>
            <a:ahLst/>
            <a:cxnLst/>
            <a:rect l="l" t="t" r="r" b="b"/>
            <a:pathLst>
              <a:path w="120000" h="1075689" extrusionOk="0">
                <a:moveTo>
                  <a:pt x="0" y="0"/>
                </a:moveTo>
                <a:lnTo>
                  <a:pt x="0" y="1075423"/>
                </a:lnTo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1"/>
          <p:cNvSpPr/>
          <p:nvPr/>
        </p:nvSpPr>
        <p:spPr>
          <a:xfrm flipH="1">
            <a:off x="4372816" y="4914345"/>
            <a:ext cx="45600" cy="667498"/>
          </a:xfrm>
          <a:custGeom>
            <a:avLst/>
            <a:gdLst/>
            <a:ahLst/>
            <a:cxnLst/>
            <a:rect l="l" t="t" r="r" b="b"/>
            <a:pathLst>
              <a:path w="120000" h="789939" extrusionOk="0">
                <a:moveTo>
                  <a:pt x="0" y="0"/>
                </a:moveTo>
                <a:lnTo>
                  <a:pt x="0" y="789470"/>
                </a:lnTo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41"/>
          <p:cNvSpPr/>
          <p:nvPr/>
        </p:nvSpPr>
        <p:spPr>
          <a:xfrm>
            <a:off x="8327845" y="4320674"/>
            <a:ext cx="45600" cy="992079"/>
          </a:xfrm>
          <a:custGeom>
            <a:avLst/>
            <a:gdLst/>
            <a:ahLst/>
            <a:cxnLst/>
            <a:rect l="l" t="t" r="r" b="b"/>
            <a:pathLst>
              <a:path w="120000" h="1288414" extrusionOk="0">
                <a:moveTo>
                  <a:pt x="0" y="0"/>
                </a:moveTo>
                <a:lnTo>
                  <a:pt x="0" y="1287805"/>
                </a:lnTo>
              </a:path>
            </a:pathLst>
          </a:custGeom>
          <a:noFill/>
          <a:ln w="12700" cap="flat" cmpd="sng">
            <a:solidFill>
              <a:srgbClr val="E6EB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1"/>
          <p:cNvSpPr/>
          <p:nvPr/>
        </p:nvSpPr>
        <p:spPr>
          <a:xfrm flipH="1">
            <a:off x="2617048" y="3903808"/>
            <a:ext cx="45600" cy="1746263"/>
          </a:xfrm>
          <a:custGeom>
            <a:avLst/>
            <a:gdLst/>
            <a:ahLst/>
            <a:cxnLst/>
            <a:rect l="l" t="t" r="r" b="b"/>
            <a:pathLst>
              <a:path w="120000" h="1918970" extrusionOk="0">
                <a:moveTo>
                  <a:pt x="0" y="0"/>
                </a:moveTo>
                <a:lnTo>
                  <a:pt x="0" y="1918677"/>
                </a:lnTo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41"/>
          <p:cNvSpPr/>
          <p:nvPr/>
        </p:nvSpPr>
        <p:spPr>
          <a:xfrm>
            <a:off x="10607047" y="4583735"/>
            <a:ext cx="48000" cy="330683"/>
          </a:xfrm>
          <a:custGeom>
            <a:avLst/>
            <a:gdLst/>
            <a:ahLst/>
            <a:cxnLst/>
            <a:rect l="l" t="t" r="r" b="b"/>
            <a:pathLst>
              <a:path w="120000" h="238760" extrusionOk="0">
                <a:moveTo>
                  <a:pt x="0" y="0"/>
                </a:moveTo>
                <a:lnTo>
                  <a:pt x="0" y="238505"/>
                </a:lnTo>
              </a:path>
            </a:pathLst>
          </a:custGeom>
          <a:noFill/>
          <a:ln w="12700" cap="flat" cmpd="sng">
            <a:solidFill>
              <a:srgbClr val="E6EB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41"/>
          <p:cNvSpPr/>
          <p:nvPr/>
        </p:nvSpPr>
        <p:spPr>
          <a:xfrm>
            <a:off x="4249902" y="4064855"/>
            <a:ext cx="285750" cy="283845"/>
          </a:xfrm>
          <a:custGeom>
            <a:avLst/>
            <a:gdLst/>
            <a:ahLst/>
            <a:cxnLst/>
            <a:rect l="l" t="t" r="r" b="b"/>
            <a:pathLst>
              <a:path w="285750" h="283845" extrusionOk="0">
                <a:moveTo>
                  <a:pt x="222199" y="252196"/>
                </a:moveTo>
                <a:lnTo>
                  <a:pt x="63487" y="252196"/>
                </a:lnTo>
                <a:lnTo>
                  <a:pt x="63487" y="283717"/>
                </a:lnTo>
                <a:lnTo>
                  <a:pt x="222199" y="283717"/>
                </a:lnTo>
                <a:lnTo>
                  <a:pt x="222199" y="252196"/>
                </a:lnTo>
                <a:close/>
              </a:path>
              <a:path w="285750" h="283845" extrusionOk="0">
                <a:moveTo>
                  <a:pt x="95224" y="31521"/>
                </a:moveTo>
                <a:lnTo>
                  <a:pt x="31737" y="31521"/>
                </a:lnTo>
                <a:lnTo>
                  <a:pt x="19416" y="34008"/>
                </a:lnTo>
                <a:lnTo>
                  <a:pt x="9324" y="40781"/>
                </a:lnTo>
                <a:lnTo>
                  <a:pt x="2505" y="50804"/>
                </a:lnTo>
                <a:lnTo>
                  <a:pt x="0" y="63042"/>
                </a:lnTo>
                <a:lnTo>
                  <a:pt x="0" y="78803"/>
                </a:lnTo>
                <a:lnTo>
                  <a:pt x="5373" y="107241"/>
                </a:lnTo>
                <a:lnTo>
                  <a:pt x="20134" y="130981"/>
                </a:lnTo>
                <a:lnTo>
                  <a:pt x="42246" y="148101"/>
                </a:lnTo>
                <a:lnTo>
                  <a:pt x="69672" y="156679"/>
                </a:lnTo>
                <a:lnTo>
                  <a:pt x="79209" y="173208"/>
                </a:lnTo>
                <a:lnTo>
                  <a:pt x="92375" y="186918"/>
                </a:lnTo>
                <a:lnTo>
                  <a:pt x="108514" y="197170"/>
                </a:lnTo>
                <a:lnTo>
                  <a:pt x="126974" y="203326"/>
                </a:lnTo>
                <a:lnTo>
                  <a:pt x="126974" y="252196"/>
                </a:lnTo>
                <a:lnTo>
                  <a:pt x="158711" y="252196"/>
                </a:lnTo>
                <a:lnTo>
                  <a:pt x="158711" y="203326"/>
                </a:lnTo>
                <a:lnTo>
                  <a:pt x="177179" y="197170"/>
                </a:lnTo>
                <a:lnTo>
                  <a:pt x="193320" y="186918"/>
                </a:lnTo>
                <a:lnTo>
                  <a:pt x="206319" y="173380"/>
                </a:lnTo>
                <a:lnTo>
                  <a:pt x="142849" y="173380"/>
                </a:lnTo>
                <a:lnTo>
                  <a:pt x="124360" y="169650"/>
                </a:lnTo>
                <a:lnTo>
                  <a:pt x="109216" y="159492"/>
                </a:lnTo>
                <a:lnTo>
                  <a:pt x="98983" y="144458"/>
                </a:lnTo>
                <a:lnTo>
                  <a:pt x="95224" y="126098"/>
                </a:lnTo>
                <a:lnTo>
                  <a:pt x="95224" y="123253"/>
                </a:lnTo>
                <a:lnTo>
                  <a:pt x="63487" y="123253"/>
                </a:lnTo>
                <a:lnTo>
                  <a:pt x="50757" y="116399"/>
                </a:lnTo>
                <a:lnTo>
                  <a:pt x="40706" y="106233"/>
                </a:lnTo>
                <a:lnTo>
                  <a:pt x="34108" y="93465"/>
                </a:lnTo>
                <a:lnTo>
                  <a:pt x="31737" y="78803"/>
                </a:lnTo>
                <a:lnTo>
                  <a:pt x="31737" y="63042"/>
                </a:lnTo>
                <a:lnTo>
                  <a:pt x="95224" y="63042"/>
                </a:lnTo>
                <a:lnTo>
                  <a:pt x="95224" y="31521"/>
                </a:lnTo>
                <a:close/>
              </a:path>
              <a:path w="285750" h="283845" extrusionOk="0">
                <a:moveTo>
                  <a:pt x="253949" y="31521"/>
                </a:moveTo>
                <a:lnTo>
                  <a:pt x="190461" y="31521"/>
                </a:lnTo>
                <a:lnTo>
                  <a:pt x="190461" y="126098"/>
                </a:lnTo>
                <a:lnTo>
                  <a:pt x="186705" y="144458"/>
                </a:lnTo>
                <a:lnTo>
                  <a:pt x="176476" y="159492"/>
                </a:lnTo>
                <a:lnTo>
                  <a:pt x="161336" y="169650"/>
                </a:lnTo>
                <a:lnTo>
                  <a:pt x="142849" y="173380"/>
                </a:lnTo>
                <a:lnTo>
                  <a:pt x="206319" y="173380"/>
                </a:lnTo>
                <a:lnTo>
                  <a:pt x="206483" y="173208"/>
                </a:lnTo>
                <a:lnTo>
                  <a:pt x="216014" y="156679"/>
                </a:lnTo>
                <a:lnTo>
                  <a:pt x="243442" y="148101"/>
                </a:lnTo>
                <a:lnTo>
                  <a:pt x="265558" y="130981"/>
                </a:lnTo>
                <a:lnTo>
                  <a:pt x="270365" y="123253"/>
                </a:lnTo>
                <a:lnTo>
                  <a:pt x="222199" y="123253"/>
                </a:lnTo>
                <a:lnTo>
                  <a:pt x="222199" y="63042"/>
                </a:lnTo>
                <a:lnTo>
                  <a:pt x="285699" y="63042"/>
                </a:lnTo>
                <a:lnTo>
                  <a:pt x="283193" y="50804"/>
                </a:lnTo>
                <a:lnTo>
                  <a:pt x="276372" y="40781"/>
                </a:lnTo>
                <a:lnTo>
                  <a:pt x="266277" y="34008"/>
                </a:lnTo>
                <a:lnTo>
                  <a:pt x="253949" y="31521"/>
                </a:lnTo>
                <a:close/>
              </a:path>
              <a:path w="285750" h="283845" extrusionOk="0">
                <a:moveTo>
                  <a:pt x="95224" y="63042"/>
                </a:moveTo>
                <a:lnTo>
                  <a:pt x="63487" y="63042"/>
                </a:lnTo>
                <a:lnTo>
                  <a:pt x="63487" y="123253"/>
                </a:lnTo>
                <a:lnTo>
                  <a:pt x="95224" y="123253"/>
                </a:lnTo>
                <a:lnTo>
                  <a:pt x="95224" y="63042"/>
                </a:lnTo>
                <a:close/>
              </a:path>
              <a:path w="285750" h="283845" extrusionOk="0">
                <a:moveTo>
                  <a:pt x="285699" y="63042"/>
                </a:moveTo>
                <a:lnTo>
                  <a:pt x="253949" y="63042"/>
                </a:lnTo>
                <a:lnTo>
                  <a:pt x="253949" y="78803"/>
                </a:lnTo>
                <a:lnTo>
                  <a:pt x="251577" y="93465"/>
                </a:lnTo>
                <a:lnTo>
                  <a:pt x="244979" y="106233"/>
                </a:lnTo>
                <a:lnTo>
                  <a:pt x="234928" y="116399"/>
                </a:lnTo>
                <a:lnTo>
                  <a:pt x="222199" y="123253"/>
                </a:lnTo>
                <a:lnTo>
                  <a:pt x="270365" y="123253"/>
                </a:lnTo>
                <a:lnTo>
                  <a:pt x="280324" y="107241"/>
                </a:lnTo>
                <a:lnTo>
                  <a:pt x="285699" y="78803"/>
                </a:lnTo>
                <a:lnTo>
                  <a:pt x="285699" y="63042"/>
                </a:lnTo>
                <a:close/>
              </a:path>
              <a:path w="285750" h="283845" extrusionOk="0">
                <a:moveTo>
                  <a:pt x="222199" y="0"/>
                </a:moveTo>
                <a:lnTo>
                  <a:pt x="63487" y="0"/>
                </a:lnTo>
                <a:lnTo>
                  <a:pt x="63487" y="31521"/>
                </a:lnTo>
                <a:lnTo>
                  <a:pt x="222199" y="31521"/>
                </a:lnTo>
                <a:lnTo>
                  <a:pt x="222199" y="0"/>
                </a:lnTo>
                <a:close/>
              </a:path>
            </a:pathLst>
          </a:custGeom>
          <a:solidFill>
            <a:srgbClr val="33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1"/>
          <p:cNvSpPr txBox="1"/>
          <p:nvPr/>
        </p:nvSpPr>
        <p:spPr>
          <a:xfrm>
            <a:off x="5687323" y="1747183"/>
            <a:ext cx="22686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 clippings</a:t>
            </a:r>
            <a:endParaRPr sz="1400" b="0" i="0" u="none" strike="noStrike" cap="none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sz="2400" b="1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&gt;100</a:t>
            </a:r>
            <a:endParaRPr sz="24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3" name="Google Shape;483;p41"/>
          <p:cNvSpPr txBox="1"/>
          <p:nvPr/>
        </p:nvSpPr>
        <p:spPr>
          <a:xfrm>
            <a:off x="7529132" y="3661275"/>
            <a:ext cx="15789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Weitere dermatologische Indikationsfelder</a:t>
            </a:r>
            <a:endParaRPr sz="14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4" name="Google Shape;484;p41"/>
          <p:cNvSpPr txBox="1"/>
          <p:nvPr/>
        </p:nvSpPr>
        <p:spPr>
          <a:xfrm>
            <a:off x="10158650" y="4336738"/>
            <a:ext cx="9447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Skalierung</a:t>
            </a:r>
            <a:endParaRPr sz="14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85" name="Google Shape;485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48481" y="6551336"/>
            <a:ext cx="230083" cy="185883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1"/>
          <p:cNvSpPr/>
          <p:nvPr/>
        </p:nvSpPr>
        <p:spPr>
          <a:xfrm>
            <a:off x="6013282" y="5385664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 extrusionOk="0">
                <a:moveTo>
                  <a:pt x="135000" y="0"/>
                </a:move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1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2"/>
                </a:ln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1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1"/>
          <p:cNvSpPr/>
          <p:nvPr/>
        </p:nvSpPr>
        <p:spPr>
          <a:xfrm>
            <a:off x="6023300" y="5367392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 extrusionOk="0">
                <a:moveTo>
                  <a:pt x="135000" y="270002"/>
                </a:moveTo>
                <a:lnTo>
                  <a:pt x="177672" y="263119"/>
                </a:lnTo>
                <a:lnTo>
                  <a:pt x="214732" y="243955"/>
                </a:lnTo>
                <a:lnTo>
                  <a:pt x="243955" y="214732"/>
                </a:lnTo>
                <a:lnTo>
                  <a:pt x="263119" y="177672"/>
                </a:lnTo>
                <a:lnTo>
                  <a:pt x="270002" y="135001"/>
                </a:lnTo>
                <a:lnTo>
                  <a:pt x="263119" y="92334"/>
                </a:lnTo>
                <a:lnTo>
                  <a:pt x="243955" y="55275"/>
                </a:lnTo>
                <a:lnTo>
                  <a:pt x="214732" y="26050"/>
                </a:lnTo>
                <a:lnTo>
                  <a:pt x="177672" y="6883"/>
                </a:lnTo>
                <a:lnTo>
                  <a:pt x="135000" y="0"/>
                </a:lnTo>
                <a:lnTo>
                  <a:pt x="92329" y="6883"/>
                </a:lnTo>
                <a:lnTo>
                  <a:pt x="55269" y="26050"/>
                </a:lnTo>
                <a:lnTo>
                  <a:pt x="26046" y="55275"/>
                </a:lnTo>
                <a:lnTo>
                  <a:pt x="6882" y="92334"/>
                </a:lnTo>
                <a:lnTo>
                  <a:pt x="0" y="135001"/>
                </a:lnTo>
                <a:lnTo>
                  <a:pt x="6882" y="177672"/>
                </a:lnTo>
                <a:lnTo>
                  <a:pt x="26046" y="214732"/>
                </a:lnTo>
                <a:lnTo>
                  <a:pt x="55269" y="243955"/>
                </a:lnTo>
                <a:lnTo>
                  <a:pt x="92329" y="263119"/>
                </a:lnTo>
                <a:lnTo>
                  <a:pt x="135000" y="270002"/>
                </a:lnTo>
                <a:close/>
              </a:path>
            </a:pathLst>
          </a:custGeom>
          <a:noFill/>
          <a:ln w="38100" cap="flat" cmpd="sng">
            <a:solidFill>
              <a:srgbClr val="0F34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1"/>
          <p:cNvSpPr txBox="1"/>
          <p:nvPr/>
        </p:nvSpPr>
        <p:spPr>
          <a:xfrm>
            <a:off x="5151626" y="2973677"/>
            <a:ext cx="21351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Kooperationen</a:t>
            </a:r>
            <a:endParaRPr sz="14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9" name="Google Shape;489;p41"/>
          <p:cNvSpPr/>
          <p:nvPr/>
        </p:nvSpPr>
        <p:spPr>
          <a:xfrm>
            <a:off x="6028002" y="2719710"/>
            <a:ext cx="262889" cy="241300"/>
          </a:xfrm>
          <a:custGeom>
            <a:avLst/>
            <a:gdLst/>
            <a:ahLst/>
            <a:cxnLst/>
            <a:rect l="l" t="t" r="r" b="b"/>
            <a:pathLst>
              <a:path w="262889" h="241300" extrusionOk="0">
                <a:moveTo>
                  <a:pt x="153123" y="228726"/>
                </a:moveTo>
                <a:lnTo>
                  <a:pt x="109588" y="228726"/>
                </a:lnTo>
                <a:lnTo>
                  <a:pt x="114541" y="233667"/>
                </a:lnTo>
                <a:lnTo>
                  <a:pt x="115100" y="234111"/>
                </a:lnTo>
                <a:lnTo>
                  <a:pt x="119456" y="238417"/>
                </a:lnTo>
                <a:lnTo>
                  <a:pt x="125222" y="240779"/>
                </a:lnTo>
                <a:lnTo>
                  <a:pt x="137502" y="240779"/>
                </a:lnTo>
                <a:lnTo>
                  <a:pt x="143281" y="238404"/>
                </a:lnTo>
                <a:lnTo>
                  <a:pt x="147637" y="234086"/>
                </a:lnTo>
                <a:lnTo>
                  <a:pt x="150544" y="231282"/>
                </a:lnTo>
                <a:lnTo>
                  <a:pt x="153123" y="228726"/>
                </a:lnTo>
                <a:close/>
              </a:path>
              <a:path w="262889" h="241300" extrusionOk="0">
                <a:moveTo>
                  <a:pt x="189826" y="228726"/>
                </a:moveTo>
                <a:lnTo>
                  <a:pt x="153123" y="228726"/>
                </a:lnTo>
                <a:lnTo>
                  <a:pt x="155824" y="231419"/>
                </a:lnTo>
                <a:lnTo>
                  <a:pt x="161163" y="237477"/>
                </a:lnTo>
                <a:lnTo>
                  <a:pt x="177651" y="237475"/>
                </a:lnTo>
                <a:lnTo>
                  <a:pt x="183438" y="235089"/>
                </a:lnTo>
                <a:lnTo>
                  <a:pt x="189826" y="228726"/>
                </a:lnTo>
                <a:close/>
              </a:path>
              <a:path w="262889" h="241300" extrusionOk="0">
                <a:moveTo>
                  <a:pt x="126317" y="223608"/>
                </a:moveTo>
                <a:lnTo>
                  <a:pt x="70040" y="223608"/>
                </a:lnTo>
                <a:lnTo>
                  <a:pt x="71170" y="226237"/>
                </a:lnTo>
                <a:lnTo>
                  <a:pt x="72809" y="228650"/>
                </a:lnTo>
                <a:lnTo>
                  <a:pt x="74904" y="230746"/>
                </a:lnTo>
                <a:lnTo>
                  <a:pt x="82546" y="235795"/>
                </a:lnTo>
                <a:lnTo>
                  <a:pt x="91239" y="237475"/>
                </a:lnTo>
                <a:lnTo>
                  <a:pt x="99929" y="235791"/>
                </a:lnTo>
                <a:lnTo>
                  <a:pt x="107556" y="230746"/>
                </a:lnTo>
                <a:lnTo>
                  <a:pt x="109588" y="228726"/>
                </a:lnTo>
                <a:lnTo>
                  <a:pt x="189826" y="228726"/>
                </a:lnTo>
                <a:lnTo>
                  <a:pt x="191544" y="226201"/>
                </a:lnTo>
                <a:lnTo>
                  <a:pt x="191876" y="225437"/>
                </a:lnTo>
                <a:lnTo>
                  <a:pt x="129298" y="225437"/>
                </a:lnTo>
                <a:lnTo>
                  <a:pt x="127368" y="224650"/>
                </a:lnTo>
                <a:lnTo>
                  <a:pt x="126317" y="223608"/>
                </a:lnTo>
                <a:close/>
              </a:path>
              <a:path w="262889" h="241300" extrusionOk="0">
                <a:moveTo>
                  <a:pt x="71107" y="0"/>
                </a:moveTo>
                <a:lnTo>
                  <a:pt x="825" y="69494"/>
                </a:lnTo>
                <a:lnTo>
                  <a:pt x="0" y="71462"/>
                </a:lnTo>
                <a:lnTo>
                  <a:pt x="12" y="75577"/>
                </a:lnTo>
                <a:lnTo>
                  <a:pt x="850" y="77546"/>
                </a:lnTo>
                <a:lnTo>
                  <a:pt x="21894" y="98031"/>
                </a:lnTo>
                <a:lnTo>
                  <a:pt x="21721" y="102057"/>
                </a:lnTo>
                <a:lnTo>
                  <a:pt x="30937" y="145427"/>
                </a:lnTo>
                <a:lnTo>
                  <a:pt x="34785" y="151422"/>
                </a:lnTo>
                <a:lnTo>
                  <a:pt x="31369" y="154825"/>
                </a:lnTo>
                <a:lnTo>
                  <a:pt x="26304" y="162431"/>
                </a:lnTo>
                <a:lnTo>
                  <a:pt x="24615" y="171094"/>
                </a:lnTo>
                <a:lnTo>
                  <a:pt x="26304" y="179757"/>
                </a:lnTo>
                <a:lnTo>
                  <a:pt x="31369" y="187363"/>
                </a:lnTo>
                <a:lnTo>
                  <a:pt x="33502" y="189483"/>
                </a:lnTo>
                <a:lnTo>
                  <a:pt x="35941" y="191096"/>
                </a:lnTo>
                <a:lnTo>
                  <a:pt x="38544" y="192214"/>
                </a:lnTo>
                <a:lnTo>
                  <a:pt x="35939" y="199188"/>
                </a:lnTo>
                <a:lnTo>
                  <a:pt x="55689" y="226460"/>
                </a:lnTo>
                <a:lnTo>
                  <a:pt x="63065" y="226201"/>
                </a:lnTo>
                <a:lnTo>
                  <a:pt x="70040" y="223608"/>
                </a:lnTo>
                <a:lnTo>
                  <a:pt x="126317" y="223608"/>
                </a:lnTo>
                <a:lnTo>
                  <a:pt x="125586" y="222884"/>
                </a:lnTo>
                <a:lnTo>
                  <a:pt x="88785" y="222884"/>
                </a:lnTo>
                <a:lnTo>
                  <a:pt x="84340" y="218452"/>
                </a:lnTo>
                <a:lnTo>
                  <a:pt x="83540" y="216522"/>
                </a:lnTo>
                <a:lnTo>
                  <a:pt x="83540" y="212432"/>
                </a:lnTo>
                <a:lnTo>
                  <a:pt x="83698" y="212051"/>
                </a:lnTo>
                <a:lnTo>
                  <a:pt x="56133" y="212039"/>
                </a:lnTo>
                <a:lnTo>
                  <a:pt x="50126" y="206057"/>
                </a:lnTo>
                <a:lnTo>
                  <a:pt x="50139" y="201193"/>
                </a:lnTo>
                <a:lnTo>
                  <a:pt x="66052" y="185343"/>
                </a:lnTo>
                <a:lnTo>
                  <a:pt x="87832" y="185343"/>
                </a:lnTo>
                <a:lnTo>
                  <a:pt x="81979" y="179514"/>
                </a:lnTo>
                <a:lnTo>
                  <a:pt x="45250" y="179514"/>
                </a:lnTo>
                <a:lnTo>
                  <a:pt x="39255" y="173532"/>
                </a:lnTo>
                <a:lnTo>
                  <a:pt x="39255" y="168668"/>
                </a:lnTo>
                <a:lnTo>
                  <a:pt x="44323" y="163614"/>
                </a:lnTo>
                <a:lnTo>
                  <a:pt x="66012" y="163614"/>
                </a:lnTo>
                <a:lnTo>
                  <a:pt x="57188" y="154825"/>
                </a:lnTo>
                <a:lnTo>
                  <a:pt x="47134" y="142192"/>
                </a:lnTo>
                <a:lnTo>
                  <a:pt x="40405" y="127877"/>
                </a:lnTo>
                <a:lnTo>
                  <a:pt x="37171" y="112393"/>
                </a:lnTo>
                <a:lnTo>
                  <a:pt x="37604" y="96253"/>
                </a:lnTo>
                <a:lnTo>
                  <a:pt x="37845" y="94559"/>
                </a:lnTo>
                <a:lnTo>
                  <a:pt x="37872" y="93621"/>
                </a:lnTo>
                <a:lnTo>
                  <a:pt x="37109" y="91401"/>
                </a:lnTo>
                <a:lnTo>
                  <a:pt x="18669" y="73444"/>
                </a:lnTo>
                <a:lnTo>
                  <a:pt x="73494" y="19240"/>
                </a:lnTo>
                <a:lnTo>
                  <a:pt x="95252" y="19240"/>
                </a:lnTo>
                <a:lnTo>
                  <a:pt x="75958" y="12"/>
                </a:lnTo>
                <a:lnTo>
                  <a:pt x="71107" y="0"/>
                </a:lnTo>
                <a:close/>
              </a:path>
              <a:path w="262889" h="241300" extrusionOk="0">
                <a:moveTo>
                  <a:pt x="215224" y="223608"/>
                </a:moveTo>
                <a:lnTo>
                  <a:pt x="192671" y="223608"/>
                </a:lnTo>
                <a:lnTo>
                  <a:pt x="199692" y="226201"/>
                </a:lnTo>
                <a:lnTo>
                  <a:pt x="207070" y="226440"/>
                </a:lnTo>
                <a:lnTo>
                  <a:pt x="214195" y="224337"/>
                </a:lnTo>
                <a:lnTo>
                  <a:pt x="215224" y="223608"/>
                </a:lnTo>
                <a:close/>
              </a:path>
              <a:path w="262889" h="241300" extrusionOk="0">
                <a:moveTo>
                  <a:pt x="165392" y="219265"/>
                </a:moveTo>
                <a:lnTo>
                  <a:pt x="140868" y="219265"/>
                </a:lnTo>
                <a:lnTo>
                  <a:pt x="136791" y="223189"/>
                </a:lnTo>
                <a:lnTo>
                  <a:pt x="135343" y="224650"/>
                </a:lnTo>
                <a:lnTo>
                  <a:pt x="133413" y="225437"/>
                </a:lnTo>
                <a:lnTo>
                  <a:pt x="191876" y="225437"/>
                </a:lnTo>
                <a:lnTo>
                  <a:pt x="192671" y="223608"/>
                </a:lnTo>
                <a:lnTo>
                  <a:pt x="215224" y="223608"/>
                </a:lnTo>
                <a:lnTo>
                  <a:pt x="216228" y="222897"/>
                </a:lnTo>
                <a:lnTo>
                  <a:pt x="169024" y="222884"/>
                </a:lnTo>
                <a:lnTo>
                  <a:pt x="165392" y="219265"/>
                </a:lnTo>
                <a:close/>
              </a:path>
              <a:path w="262889" h="241300" extrusionOk="0">
                <a:moveTo>
                  <a:pt x="130378" y="140982"/>
                </a:moveTo>
                <a:lnTo>
                  <a:pt x="125501" y="140982"/>
                </a:lnTo>
                <a:lnTo>
                  <a:pt x="119494" y="146977"/>
                </a:lnTo>
                <a:lnTo>
                  <a:pt x="119494" y="151828"/>
                </a:lnTo>
                <a:lnTo>
                  <a:pt x="179908" y="212039"/>
                </a:lnTo>
                <a:lnTo>
                  <a:pt x="179920" y="216903"/>
                </a:lnTo>
                <a:lnTo>
                  <a:pt x="173913" y="222897"/>
                </a:lnTo>
                <a:lnTo>
                  <a:pt x="216246" y="222884"/>
                </a:lnTo>
                <a:lnTo>
                  <a:pt x="220459" y="219900"/>
                </a:lnTo>
                <a:lnTo>
                  <a:pt x="224919" y="213647"/>
                </a:lnTo>
                <a:lnTo>
                  <a:pt x="225395" y="212039"/>
                </a:lnTo>
                <a:lnTo>
                  <a:pt x="201688" y="212039"/>
                </a:lnTo>
                <a:lnTo>
                  <a:pt x="130378" y="140982"/>
                </a:lnTo>
                <a:close/>
              </a:path>
              <a:path w="262889" h="241300" extrusionOk="0">
                <a:moveTo>
                  <a:pt x="109614" y="207035"/>
                </a:moveTo>
                <a:lnTo>
                  <a:pt x="87820" y="207035"/>
                </a:lnTo>
                <a:lnTo>
                  <a:pt x="98704" y="217881"/>
                </a:lnTo>
                <a:lnTo>
                  <a:pt x="93675" y="222884"/>
                </a:lnTo>
                <a:lnTo>
                  <a:pt x="125586" y="222884"/>
                </a:lnTo>
                <a:lnTo>
                  <a:pt x="109614" y="207035"/>
                </a:lnTo>
                <a:close/>
              </a:path>
              <a:path w="262889" h="241300" extrusionOk="0">
                <a:moveTo>
                  <a:pt x="108610" y="162674"/>
                </a:moveTo>
                <a:lnTo>
                  <a:pt x="103733" y="162674"/>
                </a:lnTo>
                <a:lnTo>
                  <a:pt x="97726" y="168668"/>
                </a:lnTo>
                <a:lnTo>
                  <a:pt x="97739" y="173532"/>
                </a:lnTo>
                <a:lnTo>
                  <a:pt x="142240" y="217881"/>
                </a:lnTo>
                <a:lnTo>
                  <a:pt x="140259" y="219851"/>
                </a:lnTo>
                <a:lnTo>
                  <a:pt x="140868" y="219265"/>
                </a:lnTo>
                <a:lnTo>
                  <a:pt x="165392" y="219265"/>
                </a:lnTo>
                <a:lnTo>
                  <a:pt x="108610" y="162674"/>
                </a:lnTo>
                <a:close/>
              </a:path>
              <a:path w="262889" h="241300" extrusionOk="0">
                <a:moveTo>
                  <a:pt x="87832" y="185343"/>
                </a:moveTo>
                <a:lnTo>
                  <a:pt x="66052" y="185343"/>
                </a:lnTo>
                <a:lnTo>
                  <a:pt x="76936" y="196189"/>
                </a:lnTo>
                <a:lnTo>
                  <a:pt x="61010" y="212051"/>
                </a:lnTo>
                <a:lnTo>
                  <a:pt x="83703" y="212039"/>
                </a:lnTo>
                <a:lnTo>
                  <a:pt x="84340" y="210502"/>
                </a:lnTo>
                <a:lnTo>
                  <a:pt x="87820" y="207035"/>
                </a:lnTo>
                <a:lnTo>
                  <a:pt x="109614" y="207035"/>
                </a:lnTo>
                <a:lnTo>
                  <a:pt x="87832" y="185343"/>
                </a:lnTo>
                <a:close/>
              </a:path>
              <a:path w="262889" h="241300" extrusionOk="0">
                <a:moveTo>
                  <a:pt x="152146" y="119303"/>
                </a:moveTo>
                <a:lnTo>
                  <a:pt x="147269" y="119303"/>
                </a:lnTo>
                <a:lnTo>
                  <a:pt x="141262" y="125285"/>
                </a:lnTo>
                <a:lnTo>
                  <a:pt x="141262" y="130149"/>
                </a:lnTo>
                <a:lnTo>
                  <a:pt x="212572" y="201193"/>
                </a:lnTo>
                <a:lnTo>
                  <a:pt x="212572" y="206057"/>
                </a:lnTo>
                <a:lnTo>
                  <a:pt x="206565" y="212039"/>
                </a:lnTo>
                <a:lnTo>
                  <a:pt x="225395" y="212039"/>
                </a:lnTo>
                <a:lnTo>
                  <a:pt x="227023" y="206538"/>
                </a:lnTo>
                <a:lnTo>
                  <a:pt x="226772" y="199188"/>
                </a:lnTo>
                <a:lnTo>
                  <a:pt x="224167" y="192214"/>
                </a:lnTo>
                <a:lnTo>
                  <a:pt x="226771" y="191096"/>
                </a:lnTo>
                <a:lnTo>
                  <a:pt x="229209" y="189483"/>
                </a:lnTo>
                <a:lnTo>
                  <a:pt x="231343" y="187363"/>
                </a:lnTo>
                <a:lnTo>
                  <a:pt x="236410" y="179757"/>
                </a:lnTo>
                <a:lnTo>
                  <a:pt x="236461" y="179514"/>
                </a:lnTo>
                <a:lnTo>
                  <a:pt x="212572" y="179514"/>
                </a:lnTo>
                <a:lnTo>
                  <a:pt x="152146" y="119303"/>
                </a:lnTo>
                <a:close/>
              </a:path>
              <a:path w="262889" h="241300" extrusionOk="0">
                <a:moveTo>
                  <a:pt x="66012" y="163614"/>
                </a:moveTo>
                <a:lnTo>
                  <a:pt x="44323" y="163614"/>
                </a:lnTo>
                <a:lnTo>
                  <a:pt x="45631" y="164998"/>
                </a:lnTo>
                <a:lnTo>
                  <a:pt x="55168" y="174497"/>
                </a:lnTo>
                <a:lnTo>
                  <a:pt x="50139" y="179514"/>
                </a:lnTo>
                <a:lnTo>
                  <a:pt x="81979" y="179514"/>
                </a:lnTo>
                <a:lnTo>
                  <a:pt x="66012" y="163614"/>
                </a:lnTo>
                <a:close/>
              </a:path>
              <a:path w="262889" h="241300" extrusionOk="0">
                <a:moveTo>
                  <a:pt x="169353" y="93065"/>
                </a:moveTo>
                <a:lnTo>
                  <a:pt x="147586" y="93065"/>
                </a:lnTo>
                <a:lnTo>
                  <a:pt x="223456" y="168668"/>
                </a:lnTo>
                <a:lnTo>
                  <a:pt x="223443" y="173532"/>
                </a:lnTo>
                <a:lnTo>
                  <a:pt x="217449" y="179514"/>
                </a:lnTo>
                <a:lnTo>
                  <a:pt x="236461" y="179514"/>
                </a:lnTo>
                <a:lnTo>
                  <a:pt x="238105" y="171094"/>
                </a:lnTo>
                <a:lnTo>
                  <a:pt x="236410" y="162431"/>
                </a:lnTo>
                <a:lnTo>
                  <a:pt x="231343" y="154825"/>
                </a:lnTo>
                <a:lnTo>
                  <a:pt x="227901" y="151409"/>
                </a:lnTo>
                <a:lnTo>
                  <a:pt x="233787" y="140233"/>
                </a:lnTo>
                <a:lnTo>
                  <a:pt x="216700" y="140233"/>
                </a:lnTo>
                <a:lnTo>
                  <a:pt x="169353" y="93065"/>
                </a:lnTo>
                <a:close/>
              </a:path>
              <a:path w="262889" h="241300" extrusionOk="0">
                <a:moveTo>
                  <a:pt x="211063" y="19240"/>
                </a:moveTo>
                <a:lnTo>
                  <a:pt x="189204" y="19240"/>
                </a:lnTo>
                <a:lnTo>
                  <a:pt x="244030" y="73444"/>
                </a:lnTo>
                <a:lnTo>
                  <a:pt x="225590" y="91401"/>
                </a:lnTo>
                <a:lnTo>
                  <a:pt x="224838" y="93621"/>
                </a:lnTo>
                <a:lnTo>
                  <a:pt x="224866" y="94559"/>
                </a:lnTo>
                <a:lnTo>
                  <a:pt x="225107" y="96253"/>
                </a:lnTo>
                <a:lnTo>
                  <a:pt x="225671" y="106025"/>
                </a:lnTo>
                <a:lnTo>
                  <a:pt x="225723" y="108076"/>
                </a:lnTo>
                <a:lnTo>
                  <a:pt x="224537" y="118991"/>
                </a:lnTo>
                <a:lnTo>
                  <a:pt x="221490" y="129930"/>
                </a:lnTo>
                <a:lnTo>
                  <a:pt x="216700" y="140233"/>
                </a:lnTo>
                <a:lnTo>
                  <a:pt x="233787" y="140233"/>
                </a:lnTo>
                <a:lnTo>
                  <a:pt x="234409" y="139052"/>
                </a:lnTo>
                <a:lnTo>
                  <a:pt x="238788" y="125820"/>
                </a:lnTo>
                <a:lnTo>
                  <a:pt x="240897" y="112393"/>
                </a:lnTo>
                <a:lnTo>
                  <a:pt x="240817" y="98031"/>
                </a:lnTo>
                <a:lnTo>
                  <a:pt x="261861" y="77546"/>
                </a:lnTo>
                <a:lnTo>
                  <a:pt x="262686" y="75577"/>
                </a:lnTo>
                <a:lnTo>
                  <a:pt x="262712" y="71462"/>
                </a:lnTo>
                <a:lnTo>
                  <a:pt x="261886" y="69494"/>
                </a:lnTo>
                <a:lnTo>
                  <a:pt x="211063" y="19240"/>
                </a:lnTo>
                <a:close/>
              </a:path>
              <a:path w="262889" h="241300" extrusionOk="0">
                <a:moveTo>
                  <a:pt x="171438" y="36956"/>
                </a:moveTo>
                <a:lnTo>
                  <a:pt x="103962" y="36956"/>
                </a:lnTo>
                <a:lnTo>
                  <a:pt x="107784" y="37045"/>
                </a:lnTo>
                <a:lnTo>
                  <a:pt x="103860" y="39801"/>
                </a:lnTo>
                <a:lnTo>
                  <a:pt x="100152" y="42913"/>
                </a:lnTo>
                <a:lnTo>
                  <a:pt x="53136" y="89763"/>
                </a:lnTo>
                <a:lnTo>
                  <a:pt x="48064" y="97374"/>
                </a:lnTo>
                <a:lnTo>
                  <a:pt x="46374" y="106025"/>
                </a:lnTo>
                <a:lnTo>
                  <a:pt x="48064" y="114677"/>
                </a:lnTo>
                <a:lnTo>
                  <a:pt x="53136" y="122288"/>
                </a:lnTo>
                <a:lnTo>
                  <a:pt x="57645" y="126784"/>
                </a:lnTo>
                <a:lnTo>
                  <a:pt x="63550" y="129019"/>
                </a:lnTo>
                <a:lnTo>
                  <a:pt x="75374" y="129019"/>
                </a:lnTo>
                <a:lnTo>
                  <a:pt x="81292" y="126784"/>
                </a:lnTo>
                <a:lnTo>
                  <a:pt x="93677" y="114439"/>
                </a:lnTo>
                <a:lnTo>
                  <a:pt x="67030" y="114439"/>
                </a:lnTo>
                <a:lnTo>
                  <a:pt x="62572" y="109994"/>
                </a:lnTo>
                <a:lnTo>
                  <a:pt x="61772" y="108076"/>
                </a:lnTo>
                <a:lnTo>
                  <a:pt x="61772" y="103974"/>
                </a:lnTo>
                <a:lnTo>
                  <a:pt x="107556" y="57226"/>
                </a:lnTo>
                <a:lnTo>
                  <a:pt x="150079" y="37273"/>
                </a:lnTo>
                <a:lnTo>
                  <a:pt x="171044" y="37273"/>
                </a:lnTo>
                <a:lnTo>
                  <a:pt x="171438" y="36956"/>
                </a:lnTo>
                <a:close/>
              </a:path>
              <a:path w="262889" h="241300" extrusionOk="0">
                <a:moveTo>
                  <a:pt x="115239" y="74167"/>
                </a:moveTo>
                <a:lnTo>
                  <a:pt x="111721" y="74764"/>
                </a:lnTo>
                <a:lnTo>
                  <a:pt x="71907" y="114439"/>
                </a:lnTo>
                <a:lnTo>
                  <a:pt x="93677" y="114439"/>
                </a:lnTo>
                <a:lnTo>
                  <a:pt x="116662" y="91528"/>
                </a:lnTo>
                <a:lnTo>
                  <a:pt x="167810" y="91528"/>
                </a:lnTo>
                <a:lnTo>
                  <a:pt x="162953" y="86690"/>
                </a:lnTo>
                <a:lnTo>
                  <a:pt x="166497" y="84518"/>
                </a:lnTo>
                <a:lnTo>
                  <a:pt x="169837" y="81927"/>
                </a:lnTo>
                <a:lnTo>
                  <a:pt x="172823" y="78953"/>
                </a:lnTo>
                <a:lnTo>
                  <a:pt x="129598" y="78953"/>
                </a:lnTo>
                <a:lnTo>
                  <a:pt x="118173" y="75564"/>
                </a:lnTo>
                <a:lnTo>
                  <a:pt x="115239" y="74167"/>
                </a:lnTo>
                <a:close/>
              </a:path>
              <a:path w="262889" h="241300" extrusionOk="0">
                <a:moveTo>
                  <a:pt x="167810" y="91528"/>
                </a:moveTo>
                <a:lnTo>
                  <a:pt x="116662" y="91528"/>
                </a:lnTo>
                <a:lnTo>
                  <a:pt x="124324" y="93621"/>
                </a:lnTo>
                <a:lnTo>
                  <a:pt x="132119" y="94559"/>
                </a:lnTo>
                <a:lnTo>
                  <a:pt x="139916" y="94366"/>
                </a:lnTo>
                <a:lnTo>
                  <a:pt x="147586" y="93065"/>
                </a:lnTo>
                <a:lnTo>
                  <a:pt x="169353" y="93065"/>
                </a:lnTo>
                <a:lnTo>
                  <a:pt x="167810" y="91528"/>
                </a:lnTo>
                <a:close/>
              </a:path>
              <a:path w="262889" h="241300" extrusionOk="0">
                <a:moveTo>
                  <a:pt x="169862" y="65074"/>
                </a:moveTo>
                <a:lnTo>
                  <a:pt x="164985" y="65074"/>
                </a:lnTo>
                <a:lnTo>
                  <a:pt x="161975" y="68071"/>
                </a:lnTo>
                <a:lnTo>
                  <a:pt x="152343" y="75063"/>
                </a:lnTo>
                <a:lnTo>
                  <a:pt x="141270" y="78738"/>
                </a:lnTo>
                <a:lnTo>
                  <a:pt x="129598" y="78953"/>
                </a:lnTo>
                <a:lnTo>
                  <a:pt x="172823" y="78953"/>
                </a:lnTo>
                <a:lnTo>
                  <a:pt x="175869" y="75920"/>
                </a:lnTo>
                <a:lnTo>
                  <a:pt x="175869" y="71069"/>
                </a:lnTo>
                <a:lnTo>
                  <a:pt x="169862" y="65074"/>
                </a:lnTo>
                <a:close/>
              </a:path>
              <a:path w="262889" h="241300" extrusionOk="0">
                <a:moveTo>
                  <a:pt x="95252" y="19240"/>
                </a:moveTo>
                <a:lnTo>
                  <a:pt x="73494" y="19240"/>
                </a:lnTo>
                <a:lnTo>
                  <a:pt x="91554" y="37236"/>
                </a:lnTo>
                <a:lnTo>
                  <a:pt x="93967" y="38036"/>
                </a:lnTo>
                <a:lnTo>
                  <a:pt x="100152" y="37160"/>
                </a:lnTo>
                <a:lnTo>
                  <a:pt x="103962" y="36956"/>
                </a:lnTo>
                <a:lnTo>
                  <a:pt x="171438" y="36956"/>
                </a:lnTo>
                <a:lnTo>
                  <a:pt x="182951" y="25476"/>
                </a:lnTo>
                <a:lnTo>
                  <a:pt x="131356" y="25476"/>
                </a:lnTo>
                <a:lnTo>
                  <a:pt x="123213" y="23399"/>
                </a:lnTo>
                <a:lnTo>
                  <a:pt x="114900" y="22129"/>
                </a:lnTo>
                <a:lnTo>
                  <a:pt x="113596" y="22059"/>
                </a:lnTo>
                <a:lnTo>
                  <a:pt x="98082" y="22059"/>
                </a:lnTo>
                <a:lnTo>
                  <a:pt x="95252" y="19240"/>
                </a:lnTo>
                <a:close/>
              </a:path>
              <a:path w="262889" h="241300" extrusionOk="0">
                <a:moveTo>
                  <a:pt x="171044" y="37273"/>
                </a:moveTo>
                <a:lnTo>
                  <a:pt x="150079" y="37273"/>
                </a:lnTo>
                <a:lnTo>
                  <a:pt x="166344" y="37693"/>
                </a:lnTo>
                <a:lnTo>
                  <a:pt x="168732" y="38036"/>
                </a:lnTo>
                <a:lnTo>
                  <a:pt x="171044" y="37273"/>
                </a:lnTo>
                <a:close/>
              </a:path>
              <a:path w="262889" h="241300" extrusionOk="0">
                <a:moveTo>
                  <a:pt x="156209" y="21684"/>
                </a:moveTo>
                <a:lnTo>
                  <a:pt x="147805" y="22134"/>
                </a:lnTo>
                <a:lnTo>
                  <a:pt x="139492" y="23401"/>
                </a:lnTo>
                <a:lnTo>
                  <a:pt x="131356" y="25476"/>
                </a:lnTo>
                <a:lnTo>
                  <a:pt x="182951" y="25476"/>
                </a:lnTo>
                <a:lnTo>
                  <a:pt x="186377" y="22059"/>
                </a:lnTo>
                <a:lnTo>
                  <a:pt x="164617" y="22059"/>
                </a:lnTo>
                <a:lnTo>
                  <a:pt x="156209" y="21684"/>
                </a:lnTo>
                <a:close/>
              </a:path>
              <a:path w="262889" h="241300" extrusionOk="0">
                <a:moveTo>
                  <a:pt x="106495" y="21679"/>
                </a:moveTo>
                <a:lnTo>
                  <a:pt x="98082" y="22059"/>
                </a:lnTo>
                <a:lnTo>
                  <a:pt x="113596" y="22059"/>
                </a:lnTo>
                <a:lnTo>
                  <a:pt x="106495" y="21679"/>
                </a:lnTo>
                <a:close/>
              </a:path>
              <a:path w="262889" h="241300" extrusionOk="0">
                <a:moveTo>
                  <a:pt x="191604" y="0"/>
                </a:moveTo>
                <a:lnTo>
                  <a:pt x="186740" y="12"/>
                </a:lnTo>
                <a:lnTo>
                  <a:pt x="164617" y="22059"/>
                </a:lnTo>
                <a:lnTo>
                  <a:pt x="186377" y="22059"/>
                </a:lnTo>
                <a:lnTo>
                  <a:pt x="189204" y="19240"/>
                </a:lnTo>
                <a:lnTo>
                  <a:pt x="211063" y="19240"/>
                </a:lnTo>
                <a:lnTo>
                  <a:pt x="191604" y="0"/>
                </a:lnTo>
                <a:close/>
              </a:path>
            </a:pathLst>
          </a:custGeom>
          <a:solidFill>
            <a:srgbClr val="33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1"/>
          <p:cNvSpPr/>
          <p:nvPr/>
        </p:nvSpPr>
        <p:spPr>
          <a:xfrm>
            <a:off x="5238752" y="4951200"/>
            <a:ext cx="803700" cy="48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1"/>
          <p:cNvSpPr/>
          <p:nvPr/>
        </p:nvSpPr>
        <p:spPr>
          <a:xfrm>
            <a:off x="5431320" y="4419572"/>
            <a:ext cx="611100" cy="48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1"/>
          <p:cNvSpPr/>
          <p:nvPr/>
        </p:nvSpPr>
        <p:spPr>
          <a:xfrm flipH="1">
            <a:off x="6118895" y="3267017"/>
            <a:ext cx="45600" cy="2149246"/>
          </a:xfrm>
          <a:custGeom>
            <a:avLst/>
            <a:gdLst/>
            <a:ahLst/>
            <a:cxnLst/>
            <a:rect l="l" t="t" r="r" b="b"/>
            <a:pathLst>
              <a:path w="120000" h="1918970" extrusionOk="0">
                <a:moveTo>
                  <a:pt x="0" y="0"/>
                </a:moveTo>
                <a:lnTo>
                  <a:pt x="0" y="1918677"/>
                </a:lnTo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1"/>
          <p:cNvSpPr/>
          <p:nvPr/>
        </p:nvSpPr>
        <p:spPr>
          <a:xfrm>
            <a:off x="5502866" y="4458195"/>
            <a:ext cx="468000" cy="1731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41"/>
          <p:cNvSpPr/>
          <p:nvPr/>
        </p:nvSpPr>
        <p:spPr>
          <a:xfrm>
            <a:off x="5717709" y="4980050"/>
            <a:ext cx="256800" cy="1875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" name="Google Shape;495;p4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84424" y="4974862"/>
            <a:ext cx="364500" cy="1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1"/>
          <p:cNvSpPr/>
          <p:nvPr/>
        </p:nvSpPr>
        <p:spPr>
          <a:xfrm>
            <a:off x="4574129" y="3277536"/>
            <a:ext cx="1506300" cy="1066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41" descr="BKK Pfalz bietet Hilfe für versicherte Selbständige - Bund der Selbständige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54946" y="3371497"/>
            <a:ext cx="589015" cy="36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1" descr="IKK Südwest - Ihre Krankenkasse in Hessen, Rheinland-Pfalz und im Saarlan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96655" y="3783274"/>
            <a:ext cx="623412" cy="14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1" descr="Datei:KKH-Allianz 2012 logo.svg – Wikipedia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38335" y="3785359"/>
            <a:ext cx="727935" cy="16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1" descr="DAK Gesundheit – Uniteis e.V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36332" y="3328552"/>
            <a:ext cx="773076" cy="401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1" descr="AOK PLUS als Arbeitgeber: Gehalt, Karriere, Benefits"/>
          <p:cNvPicPr preferRelativeResize="0"/>
          <p:nvPr/>
        </p:nvPicPr>
        <p:blipFill rotWithShape="1">
          <a:blip r:embed="rId16">
            <a:alphaModFix/>
          </a:blip>
          <a:srcRect t="12054" b="10521"/>
          <a:stretch/>
        </p:blipFill>
        <p:spPr>
          <a:xfrm>
            <a:off x="4708551" y="3969660"/>
            <a:ext cx="431717" cy="33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1" descr="Datei:HanseMerkur Company Logo.png – Wikipedia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330703" y="3991922"/>
            <a:ext cx="616041" cy="29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502867" y="4696625"/>
            <a:ext cx="467998" cy="140401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4" name="Google Shape;504;p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301663" y="5236625"/>
            <a:ext cx="674130" cy="167775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2"/>
          <p:cNvSpPr/>
          <p:nvPr/>
        </p:nvSpPr>
        <p:spPr>
          <a:xfrm>
            <a:off x="0" y="0"/>
            <a:ext cx="12189460" cy="3201514"/>
          </a:xfrm>
          <a:custGeom>
            <a:avLst/>
            <a:gdLst/>
            <a:ahLst/>
            <a:cxnLst/>
            <a:rect l="l" t="t" r="r" b="b"/>
            <a:pathLst>
              <a:path w="12189460" h="3537585" extrusionOk="0">
                <a:moveTo>
                  <a:pt x="0" y="3537407"/>
                </a:moveTo>
                <a:lnTo>
                  <a:pt x="12188952" y="3537407"/>
                </a:lnTo>
                <a:lnTo>
                  <a:pt x="12188952" y="0"/>
                </a:lnTo>
                <a:lnTo>
                  <a:pt x="0" y="0"/>
                </a:lnTo>
                <a:lnTo>
                  <a:pt x="0" y="3537407"/>
                </a:lnTo>
                <a:close/>
              </a:path>
            </a:pathLst>
          </a:custGeom>
          <a:solidFill>
            <a:srgbClr val="02355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2"/>
          <p:cNvSpPr txBox="1"/>
          <p:nvPr/>
        </p:nvSpPr>
        <p:spPr>
          <a:xfrm>
            <a:off x="5685150" y="5122825"/>
            <a:ext cx="822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de" sz="100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Bekannt aus</a:t>
            </a:r>
            <a:endParaRPr sz="100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1" name="Google Shape;511;p42"/>
          <p:cNvSpPr txBox="1"/>
          <p:nvPr/>
        </p:nvSpPr>
        <p:spPr>
          <a:xfrm>
            <a:off x="5536800" y="5935375"/>
            <a:ext cx="11196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de" sz="100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Unterstützt von</a:t>
            </a:r>
            <a:endParaRPr sz="100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12" name="Google Shape;512;p42"/>
          <p:cNvGrpSpPr/>
          <p:nvPr/>
        </p:nvGrpSpPr>
        <p:grpSpPr>
          <a:xfrm>
            <a:off x="5041728" y="2763702"/>
            <a:ext cx="2109912" cy="310200"/>
            <a:chOff x="4959498" y="2687502"/>
            <a:chExt cx="2109701" cy="310200"/>
          </a:xfrm>
        </p:grpSpPr>
        <p:sp>
          <p:nvSpPr>
            <p:cNvPr id="513" name="Google Shape;513;p42"/>
            <p:cNvSpPr/>
            <p:nvPr/>
          </p:nvSpPr>
          <p:spPr>
            <a:xfrm>
              <a:off x="6095999" y="2687502"/>
              <a:ext cx="973200" cy="3102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42"/>
            <p:cNvSpPr/>
            <p:nvPr/>
          </p:nvSpPr>
          <p:spPr>
            <a:xfrm>
              <a:off x="4959498" y="2687502"/>
              <a:ext cx="1090800" cy="3084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5" name="Google Shape;515;p42"/>
          <p:cNvSpPr/>
          <p:nvPr/>
        </p:nvSpPr>
        <p:spPr>
          <a:xfrm>
            <a:off x="4297054" y="6143045"/>
            <a:ext cx="576300" cy="384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2"/>
          <p:cNvSpPr/>
          <p:nvPr/>
        </p:nvSpPr>
        <p:spPr>
          <a:xfrm>
            <a:off x="3451165" y="6218637"/>
            <a:ext cx="630900" cy="2328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2"/>
          <p:cNvSpPr/>
          <p:nvPr/>
        </p:nvSpPr>
        <p:spPr>
          <a:xfrm>
            <a:off x="8111081" y="6238588"/>
            <a:ext cx="630900" cy="235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2"/>
          <p:cNvSpPr/>
          <p:nvPr/>
        </p:nvSpPr>
        <p:spPr>
          <a:xfrm>
            <a:off x="5006876" y="6229861"/>
            <a:ext cx="630900" cy="2070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42"/>
          <p:cNvSpPr/>
          <p:nvPr/>
        </p:nvSpPr>
        <p:spPr>
          <a:xfrm>
            <a:off x="5806167" y="6178136"/>
            <a:ext cx="630900" cy="3564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42"/>
          <p:cNvSpPr/>
          <p:nvPr/>
        </p:nvSpPr>
        <p:spPr>
          <a:xfrm>
            <a:off x="6605477" y="6264862"/>
            <a:ext cx="630900" cy="1734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42"/>
          <p:cNvSpPr/>
          <p:nvPr/>
        </p:nvSpPr>
        <p:spPr>
          <a:xfrm>
            <a:off x="7481724" y="6159570"/>
            <a:ext cx="384000" cy="3840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42"/>
          <p:cNvSpPr txBox="1"/>
          <p:nvPr/>
        </p:nvSpPr>
        <p:spPr>
          <a:xfrm>
            <a:off x="5470950" y="3284575"/>
            <a:ext cx="1251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" sz="100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Kooperationen mit </a:t>
            </a:r>
            <a:endParaRPr sz="10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3" name="Google Shape;523;p42"/>
          <p:cNvSpPr/>
          <p:nvPr/>
        </p:nvSpPr>
        <p:spPr>
          <a:xfrm>
            <a:off x="5856619" y="4276129"/>
            <a:ext cx="900000" cy="66150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4" name="Google Shape;524;p4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61808" y="4416557"/>
            <a:ext cx="1251302" cy="38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94940" y="4410742"/>
            <a:ext cx="1251300" cy="39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51429" y="4361628"/>
            <a:ext cx="900000" cy="4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2"/>
          <p:cNvSpPr txBox="1"/>
          <p:nvPr/>
        </p:nvSpPr>
        <p:spPr>
          <a:xfrm>
            <a:off x="4343085" y="1278476"/>
            <a:ext cx="3557100" cy="13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5080" lvl="0" indent="-635" algn="ctr" rtl="0">
              <a:lnSpc>
                <a:spcPct val="12849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de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Nia Health GmbH  </a:t>
            </a:r>
            <a:br>
              <a:rPr lang="de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d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Schlesische Str. 28, 10997 Berlin</a:t>
            </a:r>
            <a:endParaRPr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" marR="5080" lvl="0" indent="-635" algn="ctr" rtl="0">
              <a:lnSpc>
                <a:spcPct val="128498"/>
              </a:lnSpc>
              <a:spcBef>
                <a:spcPts val="3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janis.laser@nia-health.de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2700" marR="5080" lvl="0" indent="-635" algn="ctr" rtl="0">
              <a:lnSpc>
                <a:spcPct val="128498"/>
              </a:lnSpc>
              <a:spcBef>
                <a:spcPts val="3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+49 176 859 150 50</a:t>
            </a:r>
            <a:b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www.nia-health.de/fuer-aerzte</a:t>
            </a:r>
            <a:endParaRPr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28" name="Google Shape;528;p4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604130" y="187688"/>
            <a:ext cx="1046402" cy="84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9" name="Google Shape;529;p42"/>
          <p:cNvGrpSpPr/>
          <p:nvPr/>
        </p:nvGrpSpPr>
        <p:grpSpPr>
          <a:xfrm>
            <a:off x="539343" y="3466925"/>
            <a:ext cx="10901644" cy="621001"/>
            <a:chOff x="539343" y="3543125"/>
            <a:chExt cx="10901644" cy="621001"/>
          </a:xfrm>
        </p:grpSpPr>
        <p:pic>
          <p:nvPicPr>
            <p:cNvPr id="530" name="Google Shape;530;p4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39343" y="3675659"/>
              <a:ext cx="1440000" cy="2648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4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016375" y="3642944"/>
              <a:ext cx="1119600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4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881652" y="3677199"/>
              <a:ext cx="1488858" cy="2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4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0116187" y="3655309"/>
              <a:ext cx="1324800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4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2725020" y="3618857"/>
              <a:ext cx="90000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42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4370697" y="3543125"/>
              <a:ext cx="900000" cy="621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6" name="Google Shape;536;p42"/>
          <p:cNvSpPr/>
          <p:nvPr/>
        </p:nvSpPr>
        <p:spPr>
          <a:xfrm>
            <a:off x="3572821" y="5220975"/>
            <a:ext cx="1788900" cy="714300"/>
          </a:xfrm>
          <a:prstGeom prst="rect">
            <a:avLst/>
          </a:prstGeom>
          <a:blipFill rotWithShape="1">
            <a:blip r:embed="rId2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2"/>
          <p:cNvSpPr/>
          <p:nvPr/>
        </p:nvSpPr>
        <p:spPr>
          <a:xfrm>
            <a:off x="5673412" y="5424925"/>
            <a:ext cx="994800" cy="295800"/>
          </a:xfrm>
          <a:prstGeom prst="rect">
            <a:avLst/>
          </a:prstGeom>
          <a:blipFill rotWithShape="1">
            <a:blip r:embed="rId2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2"/>
          <p:cNvSpPr/>
          <p:nvPr/>
        </p:nvSpPr>
        <p:spPr>
          <a:xfrm>
            <a:off x="6980144" y="5357083"/>
            <a:ext cx="738600" cy="442200"/>
          </a:xfrm>
          <a:prstGeom prst="rect">
            <a:avLst/>
          </a:prstGeom>
          <a:blipFill rotWithShape="1">
            <a:blip r:embed="rId2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2"/>
          <p:cNvSpPr/>
          <p:nvPr/>
        </p:nvSpPr>
        <p:spPr>
          <a:xfrm>
            <a:off x="8030669" y="5468708"/>
            <a:ext cx="1251300" cy="219000"/>
          </a:xfrm>
          <a:prstGeom prst="rect">
            <a:avLst/>
          </a:prstGeom>
          <a:blipFill rotWithShape="1">
            <a:blip r:embed="rId2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42"/>
          <p:cNvSpPr/>
          <p:nvPr/>
        </p:nvSpPr>
        <p:spPr>
          <a:xfrm>
            <a:off x="9593962" y="5419488"/>
            <a:ext cx="750900" cy="317100"/>
          </a:xfrm>
          <a:prstGeom prst="rect">
            <a:avLst/>
          </a:prstGeom>
          <a:blipFill rotWithShape="1">
            <a:blip r:embed="rId2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2"/>
          <p:cNvSpPr/>
          <p:nvPr/>
        </p:nvSpPr>
        <p:spPr>
          <a:xfrm>
            <a:off x="10656753" y="5471632"/>
            <a:ext cx="1196700" cy="212700"/>
          </a:xfrm>
          <a:prstGeom prst="rect">
            <a:avLst/>
          </a:prstGeom>
          <a:blipFill rotWithShape="1">
            <a:blip r:embed="rId2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42" descr="Media - Love Rome - Tours in Motion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812694" y="5357083"/>
            <a:ext cx="1448116" cy="45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2" descr="Ärzte Zeitung: Stress beeinflusst Blutfluss im Hirn - Bundesverband Bürohund"/>
          <p:cNvPicPr preferRelativeResize="0"/>
          <p:nvPr/>
        </p:nvPicPr>
        <p:blipFill rotWithShape="1">
          <a:blip r:embed="rId30">
            <a:alphaModFix/>
          </a:blip>
          <a:srcRect l="8730" t="33811" r="9749" b="32678"/>
          <a:stretch/>
        </p:blipFill>
        <p:spPr>
          <a:xfrm>
            <a:off x="52571" y="5413534"/>
            <a:ext cx="1448253" cy="32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2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9218300" y="4390879"/>
            <a:ext cx="1719360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910" y="5093765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1877" y="4971965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61743" y="4971965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21607" y="4971965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94611" y="2107859"/>
            <a:ext cx="1047804" cy="104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39707" y="2107859"/>
            <a:ext cx="1047804" cy="104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3751" y="2107859"/>
            <a:ext cx="1047804" cy="104780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1"/>
          <p:cNvSpPr/>
          <p:nvPr/>
        </p:nvSpPr>
        <p:spPr>
          <a:xfrm>
            <a:off x="417540" y="6334850"/>
            <a:ext cx="6296825" cy="290105"/>
          </a:xfrm>
          <a:custGeom>
            <a:avLst/>
            <a:gdLst/>
            <a:ahLst/>
            <a:cxnLst/>
            <a:rect l="l" t="t" r="r" b="b"/>
            <a:pathLst>
              <a:path w="7237730" h="269239" extrusionOk="0">
                <a:moveTo>
                  <a:pt x="7237476" y="0"/>
                </a:moveTo>
                <a:lnTo>
                  <a:pt x="0" y="0"/>
                </a:lnTo>
                <a:lnTo>
                  <a:pt x="0" y="268655"/>
                </a:lnTo>
                <a:lnTo>
                  <a:pt x="7237476" y="268655"/>
                </a:lnTo>
                <a:lnTo>
                  <a:pt x="72374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1"/>
          <p:cNvSpPr/>
          <p:nvPr/>
        </p:nvSpPr>
        <p:spPr>
          <a:xfrm>
            <a:off x="7603874" y="6341550"/>
            <a:ext cx="4103713" cy="291451"/>
          </a:xfrm>
          <a:custGeom>
            <a:avLst/>
            <a:gdLst/>
            <a:ahLst/>
            <a:cxnLst/>
            <a:rect l="l" t="t" r="r" b="b"/>
            <a:pathLst>
              <a:path w="3398520" h="269239" extrusionOk="0">
                <a:moveTo>
                  <a:pt x="3398202" y="0"/>
                </a:moveTo>
                <a:lnTo>
                  <a:pt x="0" y="0"/>
                </a:lnTo>
                <a:lnTo>
                  <a:pt x="0" y="268655"/>
                </a:lnTo>
                <a:lnTo>
                  <a:pt x="3398202" y="268655"/>
                </a:lnTo>
                <a:lnTo>
                  <a:pt x="33982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182;p31"/>
          <p:cNvGrpSpPr/>
          <p:nvPr/>
        </p:nvGrpSpPr>
        <p:grpSpPr>
          <a:xfrm>
            <a:off x="417545" y="3848232"/>
            <a:ext cx="6167981" cy="269239"/>
            <a:chOff x="429768" y="3848379"/>
            <a:chExt cx="6155055" cy="269239"/>
          </a:xfrm>
        </p:grpSpPr>
        <p:sp>
          <p:nvSpPr>
            <p:cNvPr id="183" name="Google Shape;183;p31"/>
            <p:cNvSpPr/>
            <p:nvPr/>
          </p:nvSpPr>
          <p:spPr>
            <a:xfrm>
              <a:off x="429768" y="3848379"/>
              <a:ext cx="6155055" cy="269239"/>
            </a:xfrm>
            <a:custGeom>
              <a:avLst/>
              <a:gdLst/>
              <a:ahLst/>
              <a:cxnLst/>
              <a:rect l="l" t="t" r="r" b="b"/>
              <a:pathLst>
                <a:path w="6155055" h="269239" extrusionOk="0">
                  <a:moveTo>
                    <a:pt x="6154483" y="0"/>
                  </a:moveTo>
                  <a:lnTo>
                    <a:pt x="0" y="0"/>
                  </a:lnTo>
                  <a:lnTo>
                    <a:pt x="0" y="268655"/>
                  </a:lnTo>
                  <a:lnTo>
                    <a:pt x="6154483" y="268655"/>
                  </a:lnTo>
                  <a:lnTo>
                    <a:pt x="6154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1"/>
            <p:cNvSpPr/>
            <p:nvPr/>
          </p:nvSpPr>
          <p:spPr>
            <a:xfrm>
              <a:off x="996099" y="3862692"/>
              <a:ext cx="826200" cy="2400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1"/>
            <p:cNvSpPr/>
            <p:nvPr/>
          </p:nvSpPr>
          <p:spPr>
            <a:xfrm>
              <a:off x="3251824" y="3862692"/>
              <a:ext cx="826200" cy="240000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1"/>
            <p:cNvSpPr/>
            <p:nvPr/>
          </p:nvSpPr>
          <p:spPr>
            <a:xfrm>
              <a:off x="5506506" y="3907686"/>
              <a:ext cx="826200" cy="169500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31"/>
          <p:cNvSpPr txBox="1"/>
          <p:nvPr/>
        </p:nvSpPr>
        <p:spPr>
          <a:xfrm>
            <a:off x="417540" y="363217"/>
            <a:ext cx="35826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DIE MENSCHEN HINTER NIA HEALTH</a:t>
            </a:r>
            <a:endParaRPr sz="1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61158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/>
              <a:t>Komplementäre Kompetenzen</a:t>
            </a:r>
            <a:endParaRPr/>
          </a:p>
        </p:txBody>
      </p:sp>
      <p:sp>
        <p:nvSpPr>
          <p:cNvPr id="189" name="Google Shape;189;p31"/>
          <p:cNvSpPr txBox="1"/>
          <p:nvPr/>
        </p:nvSpPr>
        <p:spPr>
          <a:xfrm>
            <a:off x="417539" y="1565234"/>
            <a:ext cx="11826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0" i="0" u="none" strike="noStrike" cap="none">
                <a:solidFill>
                  <a:srgbClr val="33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Team</a:t>
            </a:r>
            <a:endParaRPr sz="1800" b="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90" name="Google Shape;190;p31"/>
          <p:cNvSpPr txBox="1"/>
          <p:nvPr/>
        </p:nvSpPr>
        <p:spPr>
          <a:xfrm>
            <a:off x="417540" y="4317341"/>
            <a:ext cx="18537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0" i="0" u="none" strike="noStrike" cap="none">
                <a:solidFill>
                  <a:srgbClr val="33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Advisory Board</a:t>
            </a:r>
            <a:endParaRPr sz="1800" b="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91" name="Google Shape;191;p31"/>
          <p:cNvSpPr txBox="1"/>
          <p:nvPr/>
        </p:nvSpPr>
        <p:spPr>
          <a:xfrm>
            <a:off x="7603883" y="4317341"/>
            <a:ext cx="19743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0" i="0" u="none" strike="noStrike" cap="none">
                <a:solidFill>
                  <a:srgbClr val="33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Investoren</a:t>
            </a:r>
            <a:endParaRPr sz="1800" b="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435543" y="3208592"/>
            <a:ext cx="1947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8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Dr. Reem Alneebari</a:t>
            </a:r>
            <a:endParaRPr sz="1200" b="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" sz="10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Founder, Dermatologist &amp; CMO</a:t>
            </a:r>
            <a:endParaRPr sz="1000" b="0" i="0" u="none" strike="noStrike" cap="none">
              <a:solidFill>
                <a:schemeClr val="dk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193" name="Google Shape;193;p31"/>
          <p:cNvSpPr txBox="1"/>
          <p:nvPr/>
        </p:nvSpPr>
        <p:spPr>
          <a:xfrm>
            <a:off x="3184162" y="3208592"/>
            <a:ext cx="962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850" rIns="0" bIns="0" anchor="t" anchorCtr="0">
            <a:spAutoFit/>
          </a:bodyPr>
          <a:lstStyle/>
          <a:p>
            <a:pPr marL="203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Tobias Seidl</a:t>
            </a:r>
            <a:endParaRPr sz="1200" b="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" sz="10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Founder &amp; CEO</a:t>
            </a:r>
            <a:endParaRPr sz="1000" b="0" i="0" u="none" strike="noStrike" cap="none">
              <a:solidFill>
                <a:schemeClr val="dk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194" name="Google Shape;194;p31"/>
          <p:cNvSpPr txBox="1"/>
          <p:nvPr/>
        </p:nvSpPr>
        <p:spPr>
          <a:xfrm>
            <a:off x="5419572" y="3208592"/>
            <a:ext cx="11136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8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" sz="12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Oliver Welter</a:t>
            </a:r>
            <a:endParaRPr sz="1200" b="0" i="0" u="none" strike="noStrike" cap="non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6195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" sz="10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Founder &amp; CTO</a:t>
            </a:r>
            <a:endParaRPr sz="1000" b="0" i="0" u="none" strike="noStrike" cap="none">
              <a:solidFill>
                <a:schemeClr val="dk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195" name="Google Shape;195;p31"/>
          <p:cNvSpPr/>
          <p:nvPr/>
        </p:nvSpPr>
        <p:spPr>
          <a:xfrm>
            <a:off x="539357" y="6382849"/>
            <a:ext cx="423600" cy="164700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1"/>
          <p:cNvSpPr/>
          <p:nvPr/>
        </p:nvSpPr>
        <p:spPr>
          <a:xfrm>
            <a:off x="9897324" y="6394422"/>
            <a:ext cx="443700" cy="201300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1"/>
          <p:cNvSpPr/>
          <p:nvPr/>
        </p:nvSpPr>
        <p:spPr>
          <a:xfrm>
            <a:off x="11035209" y="6388030"/>
            <a:ext cx="322200" cy="2013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3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848481" y="6551336"/>
            <a:ext cx="230083" cy="18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 descr="https://derma.charite.de/fileadmin/user_upload/microsites/m_cc12/derma/DERMATOLOGIE/Profilbilder_Mitarbeiter/Bilder_vor_2019__Fr.Peters_/Bereichsleiterinnen___Bereichsleiter/Profil_Worm_297x337.jpg"/>
          <p:cNvPicPr preferRelativeResize="0"/>
          <p:nvPr/>
        </p:nvPicPr>
        <p:blipFill rotWithShape="1">
          <a:blip r:embed="rId17">
            <a:alphaModFix/>
          </a:blip>
          <a:srcRect l="6872" t="7866" r="9620" b="18544"/>
          <a:stretch/>
        </p:blipFill>
        <p:spPr>
          <a:xfrm>
            <a:off x="1380939" y="5083054"/>
            <a:ext cx="612000" cy="61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200" name="Google Shape;200;p31" descr="inav | Institut für angewandte Versorgungsforschu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759525" y="6363707"/>
            <a:ext cx="725655" cy="22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 descr="Thilo Veil - Health Circl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642012" y="4971965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692438" y="6388013"/>
            <a:ext cx="725655" cy="21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94968" y="5092009"/>
            <a:ext cx="612000" cy="61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22">
            <a:alphaModFix/>
          </a:blip>
          <a:srcRect t="26590" b="24957"/>
          <a:stretch/>
        </p:blipFill>
        <p:spPr>
          <a:xfrm>
            <a:off x="2389341" y="6332164"/>
            <a:ext cx="443744" cy="21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261876" y="6394350"/>
            <a:ext cx="358040" cy="1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199413" y="6394350"/>
            <a:ext cx="643458" cy="15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208997" y="5090775"/>
            <a:ext cx="612000" cy="61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123026" y="5113789"/>
            <a:ext cx="612000" cy="61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9" name="Google Shape;209;p3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037055" y="5090775"/>
            <a:ext cx="612000" cy="61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172184" y="6368423"/>
            <a:ext cx="444853" cy="20595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1"/>
          <p:cNvSpPr/>
          <p:nvPr/>
        </p:nvSpPr>
        <p:spPr>
          <a:xfrm>
            <a:off x="7603873" y="1855038"/>
            <a:ext cx="3059100" cy="2199000"/>
          </a:xfrm>
          <a:prstGeom prst="rect">
            <a:avLst/>
          </a:prstGeom>
          <a:solidFill>
            <a:srgbClr val="103451"/>
          </a:solidFill>
          <a:ln>
            <a:noFill/>
          </a:ln>
          <a:effectLst>
            <a:outerShdw blurRad="57150" dist="19050" dir="5400000" algn="bl" rotWithShape="0">
              <a:srgbClr val="000000">
                <a:alpha val="4706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1"/>
          <p:cNvSpPr txBox="1"/>
          <p:nvPr/>
        </p:nvSpPr>
        <p:spPr>
          <a:xfrm>
            <a:off x="7797517" y="1932213"/>
            <a:ext cx="29511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HINTERGRUND</a:t>
            </a:r>
            <a:endParaRPr sz="1800" b="0" i="0" u="none" strike="noStrike" cap="none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FFFF"/>
              </a:buClr>
              <a:buSzPts val="1800"/>
              <a:buFont typeface="Arial"/>
              <a:buChar char="●"/>
            </a:pPr>
            <a:r>
              <a:rPr lang="de" sz="15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Spin-Off der Charité Universitätsmedizin Berlin</a:t>
            </a:r>
            <a:endParaRPr sz="1500" b="0" i="0" u="none" strike="noStrike" cap="none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FFFF"/>
              </a:buClr>
              <a:buSzPts val="1800"/>
              <a:buFont typeface="Arial"/>
              <a:buChar char="●"/>
            </a:pPr>
            <a:r>
              <a:rPr lang="de" sz="15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 20</a:t>
            </a:r>
            <a:r>
              <a:rPr lang="de" sz="15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19</a:t>
            </a:r>
            <a:r>
              <a:rPr lang="de" sz="15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gestartet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FFFF"/>
              </a:buClr>
              <a:buSzPts val="1800"/>
              <a:buFont typeface="Arial"/>
              <a:buChar char="●"/>
            </a:pPr>
            <a:r>
              <a:rPr lang="de" sz="15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Firmensitz in Berlin</a:t>
            </a:r>
            <a:endParaRPr sz="1500" b="0" i="0" u="none" strike="noStrike" cap="none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13" name="Google Shape;213;p3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5951085" y="5116789"/>
            <a:ext cx="612000" cy="60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4" name="Google Shape;214;p31"/>
          <p:cNvSpPr/>
          <p:nvPr/>
        </p:nvSpPr>
        <p:spPr>
          <a:xfrm>
            <a:off x="1441803" y="6382457"/>
            <a:ext cx="423600" cy="164700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31" descr="Ein Bild, das Text, ClipArt enthält.&#10;&#10;Automatisch generierte Beschreibung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025298" y="6428218"/>
            <a:ext cx="560012" cy="100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1"/>
          <p:cNvSpPr txBox="1"/>
          <p:nvPr/>
        </p:nvSpPr>
        <p:spPr>
          <a:xfrm>
            <a:off x="362146" y="5792484"/>
            <a:ext cx="82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PD Dr. Staab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1273271" y="5792484"/>
            <a:ext cx="82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Prof. Dr. Worm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1"/>
          <p:cNvSpPr txBox="1"/>
          <p:nvPr/>
        </p:nvSpPr>
        <p:spPr>
          <a:xfrm>
            <a:off x="9705498" y="5792484"/>
            <a:ext cx="82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Hübner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1"/>
          <p:cNvSpPr txBox="1"/>
          <p:nvPr/>
        </p:nvSpPr>
        <p:spPr>
          <a:xfrm>
            <a:off x="2188056" y="5792484"/>
            <a:ext cx="82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365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Dr. Pinter</a:t>
            </a:r>
            <a:endParaRPr sz="700" b="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0" name="Google Shape;220;p31"/>
          <p:cNvSpPr txBox="1"/>
          <p:nvPr/>
        </p:nvSpPr>
        <p:spPr>
          <a:xfrm>
            <a:off x="3087832" y="5792484"/>
            <a:ext cx="82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Prof. Dr. Treudler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1"/>
          <p:cNvSpPr txBox="1"/>
          <p:nvPr/>
        </p:nvSpPr>
        <p:spPr>
          <a:xfrm>
            <a:off x="4015358" y="5792484"/>
            <a:ext cx="82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5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PD Dr. Zink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5704675" y="5792484"/>
            <a:ext cx="1149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5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Prof. Dr. Schmid- Grendelmeier</a:t>
            </a:r>
            <a:endParaRPr sz="700" b="0" i="0" u="none" strike="noStrike" cap="none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3" name="Google Shape;223;p31"/>
          <p:cNvSpPr txBox="1"/>
          <p:nvPr/>
        </p:nvSpPr>
        <p:spPr>
          <a:xfrm>
            <a:off x="7587590" y="5792484"/>
            <a:ext cx="82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635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Veil</a:t>
            </a:r>
            <a:endParaRPr/>
          </a:p>
        </p:txBody>
      </p:sp>
      <p:sp>
        <p:nvSpPr>
          <p:cNvPr id="224" name="Google Shape;224;p31"/>
          <p:cNvSpPr txBox="1"/>
          <p:nvPr/>
        </p:nvSpPr>
        <p:spPr>
          <a:xfrm>
            <a:off x="8646544" y="5792484"/>
            <a:ext cx="82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Lägel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1"/>
          <p:cNvSpPr txBox="1"/>
          <p:nvPr/>
        </p:nvSpPr>
        <p:spPr>
          <a:xfrm>
            <a:off x="10764453" y="5792484"/>
            <a:ext cx="827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Salimi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4929387" y="5792484"/>
            <a:ext cx="82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25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PD Dr. Tsianakas</a:t>
            </a:r>
            <a:endParaRPr sz="700" b="0" i="0" u="none" strike="noStrike" cap="none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358509" y="6072841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Pädiaterin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1272660" y="6072841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Dermatologin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2186811" y="6072841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Dermatologe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3100962" y="6072841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Dermatologin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1"/>
          <p:cNvSpPr txBox="1"/>
          <p:nvPr/>
        </p:nvSpPr>
        <p:spPr>
          <a:xfrm>
            <a:off x="4015113" y="6072841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Dermatologe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4929264" y="6072841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Dermatologe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1"/>
          <p:cNvSpPr txBox="1"/>
          <p:nvPr/>
        </p:nvSpPr>
        <p:spPr>
          <a:xfrm>
            <a:off x="5843416" y="6072841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Dermatologe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1"/>
          <p:cNvSpPr txBox="1"/>
          <p:nvPr/>
        </p:nvSpPr>
        <p:spPr>
          <a:xfrm>
            <a:off x="9722023" y="6090987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Entrepreneur</a:t>
            </a:r>
            <a:endParaRPr/>
          </a:p>
        </p:txBody>
      </p:sp>
      <p:sp>
        <p:nvSpPr>
          <p:cNvPr id="235" name="Google Shape;235;p31"/>
          <p:cNvSpPr txBox="1"/>
          <p:nvPr/>
        </p:nvSpPr>
        <p:spPr>
          <a:xfrm>
            <a:off x="7600816" y="6072841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Entrepreneur</a:t>
            </a:r>
            <a:endParaRPr/>
          </a:p>
        </p:txBody>
      </p:sp>
      <p:sp>
        <p:nvSpPr>
          <p:cNvPr id="236" name="Google Shape;236;p31"/>
          <p:cNvSpPr txBox="1"/>
          <p:nvPr/>
        </p:nvSpPr>
        <p:spPr>
          <a:xfrm>
            <a:off x="8661419" y="6072841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Entrepreneur</a:t>
            </a:r>
            <a:endParaRPr/>
          </a:p>
        </p:txBody>
      </p:sp>
      <p:sp>
        <p:nvSpPr>
          <p:cNvPr id="237" name="Google Shape;237;p31"/>
          <p:cNvSpPr txBox="1"/>
          <p:nvPr/>
        </p:nvSpPr>
        <p:spPr>
          <a:xfrm>
            <a:off x="10782627" y="6072841"/>
            <a:ext cx="82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600" b="0" i="0" u="none" strike="noStrike" cap="non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Arzt/Entrepr.</a:t>
            </a:r>
            <a:endParaRPr sz="600" b="0" i="0" u="none" strike="noStrike" cap="none">
              <a:solidFill>
                <a:srgbClr val="000000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2355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473" y="410350"/>
            <a:ext cx="9466250" cy="501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48481" y="6551336"/>
            <a:ext cx="230083" cy="18588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/>
          <p:nvPr/>
        </p:nvSpPr>
        <p:spPr>
          <a:xfrm>
            <a:off x="1363600" y="5627925"/>
            <a:ext cx="9466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Nia - die digitale Behandlungsunterstützung für Patienten:innen mit atopischer Dermatitis</a:t>
            </a:r>
            <a:endParaRPr sz="24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/>
        </p:nvSpPr>
        <p:spPr>
          <a:xfrm>
            <a:off x="417540" y="363217"/>
            <a:ext cx="1444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FUNKTIONEN</a:t>
            </a:r>
            <a:endParaRPr sz="1600" b="0" i="0" u="none" strike="noStrike" cap="none">
              <a:solidFill>
                <a:srgbClr val="33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6" name="Google Shape;256;p34"/>
          <p:cNvSpPr txBox="1">
            <a:spLocks noGrp="1"/>
          </p:cNvSpPr>
          <p:nvPr>
            <p:ph type="title"/>
          </p:nvPr>
        </p:nvSpPr>
        <p:spPr>
          <a:xfrm>
            <a:off x="417539" y="713090"/>
            <a:ext cx="10556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/>
              <a:t>Mehrwert für Patienten:innen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8481" y="6551336"/>
            <a:ext cx="230083" cy="18588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4"/>
          <p:cNvSpPr/>
          <p:nvPr/>
        </p:nvSpPr>
        <p:spPr>
          <a:xfrm>
            <a:off x="734175" y="4985151"/>
            <a:ext cx="3368287" cy="1539259"/>
          </a:xfrm>
          <a:custGeom>
            <a:avLst/>
            <a:gdLst/>
            <a:ahLst/>
            <a:cxnLst/>
            <a:rect l="l" t="t" r="r" b="b"/>
            <a:pathLst>
              <a:path w="3573779" h="317372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021291"/>
                </a:lnTo>
                <a:lnTo>
                  <a:pt x="7769" y="3069460"/>
                </a:lnTo>
                <a:lnTo>
                  <a:pt x="29405" y="3111295"/>
                </a:lnTo>
                <a:lnTo>
                  <a:pt x="62396" y="3144286"/>
                </a:lnTo>
                <a:lnTo>
                  <a:pt x="104231" y="3165921"/>
                </a:lnTo>
                <a:lnTo>
                  <a:pt x="152400" y="3173691"/>
                </a:lnTo>
                <a:lnTo>
                  <a:pt x="3420872" y="3173691"/>
                </a:lnTo>
                <a:lnTo>
                  <a:pt x="3469040" y="3165921"/>
                </a:lnTo>
                <a:lnTo>
                  <a:pt x="3510875" y="3144286"/>
                </a:lnTo>
                <a:lnTo>
                  <a:pt x="3543866" y="3111295"/>
                </a:lnTo>
                <a:lnTo>
                  <a:pt x="3565502" y="3069460"/>
                </a:lnTo>
                <a:lnTo>
                  <a:pt x="3573272" y="3021291"/>
                </a:lnTo>
                <a:lnTo>
                  <a:pt x="3573272" y="152400"/>
                </a:lnTo>
                <a:lnTo>
                  <a:pt x="3565502" y="104231"/>
                </a:lnTo>
                <a:lnTo>
                  <a:pt x="3543866" y="62396"/>
                </a:lnTo>
                <a:lnTo>
                  <a:pt x="3510875" y="29405"/>
                </a:lnTo>
                <a:lnTo>
                  <a:pt x="3469040" y="7769"/>
                </a:lnTo>
                <a:lnTo>
                  <a:pt x="3420872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734112" y="5101322"/>
            <a:ext cx="3368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Hautzustand kontrollieren</a:t>
            </a:r>
            <a:endParaRPr sz="18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Fotodokumentation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Symptomverfolgung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0" name="Google Shape;26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4912" y="1435208"/>
            <a:ext cx="1846800" cy="34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3388" y="1440669"/>
            <a:ext cx="1842999" cy="34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/>
          <p:nvPr/>
        </p:nvSpPr>
        <p:spPr>
          <a:xfrm>
            <a:off x="4620750" y="4979675"/>
            <a:ext cx="3368287" cy="1539259"/>
          </a:xfrm>
          <a:custGeom>
            <a:avLst/>
            <a:gdLst/>
            <a:ahLst/>
            <a:cxnLst/>
            <a:rect l="l" t="t" r="r" b="b"/>
            <a:pathLst>
              <a:path w="3573779" h="317372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021291"/>
                </a:lnTo>
                <a:lnTo>
                  <a:pt x="7769" y="3069460"/>
                </a:lnTo>
                <a:lnTo>
                  <a:pt x="29405" y="3111295"/>
                </a:lnTo>
                <a:lnTo>
                  <a:pt x="62396" y="3144286"/>
                </a:lnTo>
                <a:lnTo>
                  <a:pt x="104231" y="3165921"/>
                </a:lnTo>
                <a:lnTo>
                  <a:pt x="152400" y="3173691"/>
                </a:lnTo>
                <a:lnTo>
                  <a:pt x="3420872" y="3173691"/>
                </a:lnTo>
                <a:lnTo>
                  <a:pt x="3469040" y="3165921"/>
                </a:lnTo>
                <a:lnTo>
                  <a:pt x="3510875" y="3144286"/>
                </a:lnTo>
                <a:lnTo>
                  <a:pt x="3543866" y="3111295"/>
                </a:lnTo>
                <a:lnTo>
                  <a:pt x="3565502" y="3069460"/>
                </a:lnTo>
                <a:lnTo>
                  <a:pt x="3573272" y="3021291"/>
                </a:lnTo>
                <a:lnTo>
                  <a:pt x="3573272" y="152400"/>
                </a:lnTo>
                <a:lnTo>
                  <a:pt x="3565502" y="104231"/>
                </a:lnTo>
                <a:lnTo>
                  <a:pt x="3543866" y="62396"/>
                </a:lnTo>
                <a:lnTo>
                  <a:pt x="3510875" y="29405"/>
                </a:lnTo>
                <a:lnTo>
                  <a:pt x="3469040" y="7769"/>
                </a:lnTo>
                <a:lnTo>
                  <a:pt x="3420872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4620687" y="5117686"/>
            <a:ext cx="3368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Schubauslöser verstehen</a:t>
            </a:r>
            <a:endParaRPr sz="18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Auslöser identifizieren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Fortschritte überwachen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4" name="Google Shape;26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69925" y="1439249"/>
            <a:ext cx="1842999" cy="34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/>
          <p:nvPr/>
        </p:nvSpPr>
        <p:spPr>
          <a:xfrm>
            <a:off x="8507275" y="4978275"/>
            <a:ext cx="3368287" cy="1539259"/>
          </a:xfrm>
          <a:custGeom>
            <a:avLst/>
            <a:gdLst/>
            <a:ahLst/>
            <a:cxnLst/>
            <a:rect l="l" t="t" r="r" b="b"/>
            <a:pathLst>
              <a:path w="3573779" h="317372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021291"/>
                </a:lnTo>
                <a:lnTo>
                  <a:pt x="7769" y="3069460"/>
                </a:lnTo>
                <a:lnTo>
                  <a:pt x="29405" y="3111295"/>
                </a:lnTo>
                <a:lnTo>
                  <a:pt x="62396" y="3144286"/>
                </a:lnTo>
                <a:lnTo>
                  <a:pt x="104231" y="3165921"/>
                </a:lnTo>
                <a:lnTo>
                  <a:pt x="152400" y="3173691"/>
                </a:lnTo>
                <a:lnTo>
                  <a:pt x="3420872" y="3173691"/>
                </a:lnTo>
                <a:lnTo>
                  <a:pt x="3469040" y="3165921"/>
                </a:lnTo>
                <a:lnTo>
                  <a:pt x="3510875" y="3144286"/>
                </a:lnTo>
                <a:lnTo>
                  <a:pt x="3543866" y="3111295"/>
                </a:lnTo>
                <a:lnTo>
                  <a:pt x="3565502" y="3069460"/>
                </a:lnTo>
                <a:lnTo>
                  <a:pt x="3573272" y="3021291"/>
                </a:lnTo>
                <a:lnTo>
                  <a:pt x="3573272" y="152400"/>
                </a:lnTo>
                <a:lnTo>
                  <a:pt x="3565502" y="104231"/>
                </a:lnTo>
                <a:lnTo>
                  <a:pt x="3543866" y="62396"/>
                </a:lnTo>
                <a:lnTo>
                  <a:pt x="3510875" y="29405"/>
                </a:lnTo>
                <a:lnTo>
                  <a:pt x="3469040" y="7769"/>
                </a:lnTo>
                <a:lnTo>
                  <a:pt x="3420872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8507225" y="5116276"/>
            <a:ext cx="3368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Empfehlungen erhalten</a:t>
            </a:r>
            <a:endParaRPr sz="18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Wissen erwerben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Inhalte auf Basis des AGNES e.V. Curriculums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/>
          <p:nvPr/>
        </p:nvSpPr>
        <p:spPr>
          <a:xfrm>
            <a:off x="417540" y="363217"/>
            <a:ext cx="1444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FUNKTIONEN</a:t>
            </a:r>
            <a:endParaRPr sz="1600" b="0" i="0" u="none" strike="noStrike" cap="none">
              <a:solidFill>
                <a:srgbClr val="33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2" name="Google Shape;272;p35"/>
          <p:cNvSpPr txBox="1">
            <a:spLocks noGrp="1"/>
          </p:cNvSpPr>
          <p:nvPr>
            <p:ph type="title"/>
          </p:nvPr>
        </p:nvSpPr>
        <p:spPr>
          <a:xfrm>
            <a:off x="417539" y="713090"/>
            <a:ext cx="10556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/>
              <a:t>Mehrwert für Arzt und Ärztinnen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3" name="Google Shape;27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8481" y="6551336"/>
            <a:ext cx="230083" cy="18588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5"/>
          <p:cNvSpPr/>
          <p:nvPr/>
        </p:nvSpPr>
        <p:spPr>
          <a:xfrm>
            <a:off x="734175" y="4985151"/>
            <a:ext cx="3368287" cy="1563062"/>
          </a:xfrm>
          <a:custGeom>
            <a:avLst/>
            <a:gdLst/>
            <a:ahLst/>
            <a:cxnLst/>
            <a:rect l="l" t="t" r="r" b="b"/>
            <a:pathLst>
              <a:path w="3573779" h="317372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021291"/>
                </a:lnTo>
                <a:lnTo>
                  <a:pt x="7769" y="3069460"/>
                </a:lnTo>
                <a:lnTo>
                  <a:pt x="29405" y="3111295"/>
                </a:lnTo>
                <a:lnTo>
                  <a:pt x="62396" y="3144286"/>
                </a:lnTo>
                <a:lnTo>
                  <a:pt x="104231" y="3165921"/>
                </a:lnTo>
                <a:lnTo>
                  <a:pt x="152400" y="3173691"/>
                </a:lnTo>
                <a:lnTo>
                  <a:pt x="3420872" y="3173691"/>
                </a:lnTo>
                <a:lnTo>
                  <a:pt x="3469040" y="3165921"/>
                </a:lnTo>
                <a:lnTo>
                  <a:pt x="3510875" y="3144286"/>
                </a:lnTo>
                <a:lnTo>
                  <a:pt x="3543866" y="3111295"/>
                </a:lnTo>
                <a:lnTo>
                  <a:pt x="3565502" y="3069460"/>
                </a:lnTo>
                <a:lnTo>
                  <a:pt x="3573272" y="3021291"/>
                </a:lnTo>
                <a:lnTo>
                  <a:pt x="3573272" y="152400"/>
                </a:lnTo>
                <a:lnTo>
                  <a:pt x="3565502" y="104231"/>
                </a:lnTo>
                <a:lnTo>
                  <a:pt x="3543866" y="62396"/>
                </a:lnTo>
                <a:lnTo>
                  <a:pt x="3510875" y="29405"/>
                </a:lnTo>
                <a:lnTo>
                  <a:pt x="3469040" y="7769"/>
                </a:lnTo>
                <a:lnTo>
                  <a:pt x="3420872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5" name="Google Shape;275;p35"/>
          <p:cNvSpPr txBox="1"/>
          <p:nvPr/>
        </p:nvSpPr>
        <p:spPr>
          <a:xfrm>
            <a:off x="734100" y="5101325"/>
            <a:ext cx="33684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Effizienz bei Kommunikation</a:t>
            </a:r>
            <a:endParaRPr sz="18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Report &amp; Fotodokumentation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6" name="Google Shape;276;p35"/>
          <p:cNvPicPr preferRelativeResize="0"/>
          <p:nvPr/>
        </p:nvPicPr>
        <p:blipFill rotWithShape="1">
          <a:blip r:embed="rId4">
            <a:alphaModFix/>
          </a:blip>
          <a:srcRect t="39" b="39"/>
          <a:stretch/>
        </p:blipFill>
        <p:spPr>
          <a:xfrm>
            <a:off x="1494912" y="1435208"/>
            <a:ext cx="1846800" cy="34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5"/>
          <p:cNvPicPr preferRelativeResize="0"/>
          <p:nvPr/>
        </p:nvPicPr>
        <p:blipFill rotWithShape="1">
          <a:blip r:embed="rId5">
            <a:alphaModFix/>
          </a:blip>
          <a:srcRect l="59" r="59"/>
          <a:stretch/>
        </p:blipFill>
        <p:spPr>
          <a:xfrm>
            <a:off x="5383388" y="1440669"/>
            <a:ext cx="1842999" cy="34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5"/>
          <p:cNvSpPr/>
          <p:nvPr/>
        </p:nvSpPr>
        <p:spPr>
          <a:xfrm>
            <a:off x="4620750" y="4979675"/>
            <a:ext cx="3368287" cy="1563062"/>
          </a:xfrm>
          <a:custGeom>
            <a:avLst/>
            <a:gdLst/>
            <a:ahLst/>
            <a:cxnLst/>
            <a:rect l="l" t="t" r="r" b="b"/>
            <a:pathLst>
              <a:path w="3573779" h="317372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021291"/>
                </a:lnTo>
                <a:lnTo>
                  <a:pt x="7769" y="3069460"/>
                </a:lnTo>
                <a:lnTo>
                  <a:pt x="29405" y="3111295"/>
                </a:lnTo>
                <a:lnTo>
                  <a:pt x="62396" y="3144286"/>
                </a:lnTo>
                <a:lnTo>
                  <a:pt x="104231" y="3165921"/>
                </a:lnTo>
                <a:lnTo>
                  <a:pt x="152400" y="3173691"/>
                </a:lnTo>
                <a:lnTo>
                  <a:pt x="3420872" y="3173691"/>
                </a:lnTo>
                <a:lnTo>
                  <a:pt x="3469040" y="3165921"/>
                </a:lnTo>
                <a:lnTo>
                  <a:pt x="3510875" y="3144286"/>
                </a:lnTo>
                <a:lnTo>
                  <a:pt x="3543866" y="3111295"/>
                </a:lnTo>
                <a:lnTo>
                  <a:pt x="3565502" y="3069460"/>
                </a:lnTo>
                <a:lnTo>
                  <a:pt x="3573272" y="3021291"/>
                </a:lnTo>
                <a:lnTo>
                  <a:pt x="3573272" y="152400"/>
                </a:lnTo>
                <a:lnTo>
                  <a:pt x="3565502" y="104231"/>
                </a:lnTo>
                <a:lnTo>
                  <a:pt x="3543866" y="62396"/>
                </a:lnTo>
                <a:lnTo>
                  <a:pt x="3510875" y="29405"/>
                </a:lnTo>
                <a:lnTo>
                  <a:pt x="3469040" y="7769"/>
                </a:lnTo>
                <a:lnTo>
                  <a:pt x="3420872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35"/>
          <p:cNvSpPr txBox="1"/>
          <p:nvPr/>
        </p:nvSpPr>
        <p:spPr>
          <a:xfrm>
            <a:off x="4620687" y="5117686"/>
            <a:ext cx="33684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Auslöser schneller identifizieren</a:t>
            </a:r>
            <a:endParaRPr sz="18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Einfache Kontrolle des Hautzustandes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0" name="Google Shape;280;p35"/>
          <p:cNvPicPr preferRelativeResize="0"/>
          <p:nvPr/>
        </p:nvPicPr>
        <p:blipFill rotWithShape="1">
          <a:blip r:embed="rId6">
            <a:alphaModFix/>
          </a:blip>
          <a:srcRect l="59" r="59"/>
          <a:stretch/>
        </p:blipFill>
        <p:spPr>
          <a:xfrm>
            <a:off x="9269925" y="1439249"/>
            <a:ext cx="1842999" cy="34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/>
          <p:nvPr/>
        </p:nvSpPr>
        <p:spPr>
          <a:xfrm>
            <a:off x="8507275" y="4978276"/>
            <a:ext cx="3368287" cy="1563062"/>
          </a:xfrm>
          <a:custGeom>
            <a:avLst/>
            <a:gdLst/>
            <a:ahLst/>
            <a:cxnLst/>
            <a:rect l="l" t="t" r="r" b="b"/>
            <a:pathLst>
              <a:path w="3573779" h="317372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021291"/>
                </a:lnTo>
                <a:lnTo>
                  <a:pt x="7769" y="3069460"/>
                </a:lnTo>
                <a:lnTo>
                  <a:pt x="29405" y="3111295"/>
                </a:lnTo>
                <a:lnTo>
                  <a:pt x="62396" y="3144286"/>
                </a:lnTo>
                <a:lnTo>
                  <a:pt x="104231" y="3165921"/>
                </a:lnTo>
                <a:lnTo>
                  <a:pt x="152400" y="3173691"/>
                </a:lnTo>
                <a:lnTo>
                  <a:pt x="3420872" y="3173691"/>
                </a:lnTo>
                <a:lnTo>
                  <a:pt x="3469040" y="3165921"/>
                </a:lnTo>
                <a:lnTo>
                  <a:pt x="3510875" y="3144286"/>
                </a:lnTo>
                <a:lnTo>
                  <a:pt x="3543866" y="3111295"/>
                </a:lnTo>
                <a:lnTo>
                  <a:pt x="3565502" y="3069460"/>
                </a:lnTo>
                <a:lnTo>
                  <a:pt x="3573272" y="3021291"/>
                </a:lnTo>
                <a:lnTo>
                  <a:pt x="3573272" y="152400"/>
                </a:lnTo>
                <a:lnTo>
                  <a:pt x="3565502" y="104231"/>
                </a:lnTo>
                <a:lnTo>
                  <a:pt x="3543866" y="62396"/>
                </a:lnTo>
                <a:lnTo>
                  <a:pt x="3510875" y="29405"/>
                </a:lnTo>
                <a:lnTo>
                  <a:pt x="3469040" y="7769"/>
                </a:lnTo>
                <a:lnTo>
                  <a:pt x="3420872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2" name="Google Shape;282;p35"/>
          <p:cNvSpPr txBox="1"/>
          <p:nvPr/>
        </p:nvSpPr>
        <p:spPr>
          <a:xfrm>
            <a:off x="8507225" y="5116276"/>
            <a:ext cx="33684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Höhere Adhärenz durch Motivationsfunktion</a:t>
            </a:r>
            <a:endParaRPr sz="18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</a:pPr>
            <a:r>
              <a:rPr lang="d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Stärkung der Patienten-Autonomie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/>
          <p:nvPr/>
        </p:nvSpPr>
        <p:spPr>
          <a:xfrm>
            <a:off x="436161" y="1905000"/>
            <a:ext cx="3573779" cy="3173729"/>
          </a:xfrm>
          <a:custGeom>
            <a:avLst/>
            <a:gdLst/>
            <a:ahLst/>
            <a:cxnLst/>
            <a:rect l="l" t="t" r="r" b="b"/>
            <a:pathLst>
              <a:path w="3573779" h="317372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021291"/>
                </a:lnTo>
                <a:lnTo>
                  <a:pt x="7769" y="3069460"/>
                </a:lnTo>
                <a:lnTo>
                  <a:pt x="29405" y="3111295"/>
                </a:lnTo>
                <a:lnTo>
                  <a:pt x="62396" y="3144286"/>
                </a:lnTo>
                <a:lnTo>
                  <a:pt x="104231" y="3165921"/>
                </a:lnTo>
                <a:lnTo>
                  <a:pt x="152400" y="3173691"/>
                </a:lnTo>
                <a:lnTo>
                  <a:pt x="3420872" y="3173691"/>
                </a:lnTo>
                <a:lnTo>
                  <a:pt x="3469040" y="3165921"/>
                </a:lnTo>
                <a:lnTo>
                  <a:pt x="3510875" y="3144286"/>
                </a:lnTo>
                <a:lnTo>
                  <a:pt x="3543866" y="3111295"/>
                </a:lnTo>
                <a:lnTo>
                  <a:pt x="3565502" y="3069460"/>
                </a:lnTo>
                <a:lnTo>
                  <a:pt x="3573272" y="3021291"/>
                </a:lnTo>
                <a:lnTo>
                  <a:pt x="3573272" y="152400"/>
                </a:lnTo>
                <a:lnTo>
                  <a:pt x="3565502" y="104231"/>
                </a:lnTo>
                <a:lnTo>
                  <a:pt x="3543866" y="62396"/>
                </a:lnTo>
                <a:lnTo>
                  <a:pt x="3510875" y="29405"/>
                </a:lnTo>
                <a:lnTo>
                  <a:pt x="3469040" y="7769"/>
                </a:lnTo>
                <a:lnTo>
                  <a:pt x="3420872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8" name="Google Shape;288;p36"/>
          <p:cNvSpPr txBox="1"/>
          <p:nvPr/>
        </p:nvSpPr>
        <p:spPr>
          <a:xfrm>
            <a:off x="417540" y="363217"/>
            <a:ext cx="14448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FUNKTIONEN</a:t>
            </a:r>
            <a:endParaRPr sz="1600" b="0" i="0" u="none" strike="noStrike" cap="none">
              <a:solidFill>
                <a:srgbClr val="33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9" name="Google Shape;289;p36"/>
          <p:cNvSpPr txBox="1">
            <a:spLocks noGrp="1"/>
          </p:cNvSpPr>
          <p:nvPr>
            <p:ph type="title"/>
          </p:nvPr>
        </p:nvSpPr>
        <p:spPr>
          <a:xfrm>
            <a:off x="417539" y="713090"/>
            <a:ext cx="105561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>
                <a:latin typeface="Poppins"/>
                <a:ea typeface="Poppins"/>
                <a:cs typeface="Poppins"/>
                <a:sym typeface="Poppins"/>
              </a:rPr>
              <a:t>Erste medizinische Neurodermitis-App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0" name="Google Shape;29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8352" y="2659964"/>
            <a:ext cx="656431" cy="67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/>
          <p:nvPr/>
        </p:nvSpPr>
        <p:spPr>
          <a:xfrm>
            <a:off x="4311105" y="1905000"/>
            <a:ext cx="3573779" cy="3173729"/>
          </a:xfrm>
          <a:custGeom>
            <a:avLst/>
            <a:gdLst/>
            <a:ahLst/>
            <a:cxnLst/>
            <a:rect l="l" t="t" r="r" b="b"/>
            <a:pathLst>
              <a:path w="3573779" h="317372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021291"/>
                </a:lnTo>
                <a:lnTo>
                  <a:pt x="7769" y="3069460"/>
                </a:lnTo>
                <a:lnTo>
                  <a:pt x="29405" y="3111295"/>
                </a:lnTo>
                <a:lnTo>
                  <a:pt x="62396" y="3144286"/>
                </a:lnTo>
                <a:lnTo>
                  <a:pt x="104231" y="3165921"/>
                </a:lnTo>
                <a:lnTo>
                  <a:pt x="152400" y="3173691"/>
                </a:lnTo>
                <a:lnTo>
                  <a:pt x="3420872" y="3173691"/>
                </a:lnTo>
                <a:lnTo>
                  <a:pt x="3469040" y="3165921"/>
                </a:lnTo>
                <a:lnTo>
                  <a:pt x="3510875" y="3144286"/>
                </a:lnTo>
                <a:lnTo>
                  <a:pt x="3543866" y="3111295"/>
                </a:lnTo>
                <a:lnTo>
                  <a:pt x="3565502" y="3069460"/>
                </a:lnTo>
                <a:lnTo>
                  <a:pt x="3573272" y="3021291"/>
                </a:lnTo>
                <a:lnTo>
                  <a:pt x="3573272" y="152400"/>
                </a:lnTo>
                <a:lnTo>
                  <a:pt x="3565502" y="104231"/>
                </a:lnTo>
                <a:lnTo>
                  <a:pt x="3543866" y="62396"/>
                </a:lnTo>
                <a:lnTo>
                  <a:pt x="3510875" y="29405"/>
                </a:lnTo>
                <a:lnTo>
                  <a:pt x="3469040" y="7769"/>
                </a:lnTo>
                <a:lnTo>
                  <a:pt x="3420872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2" name="Google Shape;292;p36"/>
          <p:cNvSpPr/>
          <p:nvPr/>
        </p:nvSpPr>
        <p:spPr>
          <a:xfrm>
            <a:off x="8186049" y="1905000"/>
            <a:ext cx="3573779" cy="3173729"/>
          </a:xfrm>
          <a:custGeom>
            <a:avLst/>
            <a:gdLst/>
            <a:ahLst/>
            <a:cxnLst/>
            <a:rect l="l" t="t" r="r" b="b"/>
            <a:pathLst>
              <a:path w="3573779" h="317372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021291"/>
                </a:lnTo>
                <a:lnTo>
                  <a:pt x="7769" y="3069460"/>
                </a:lnTo>
                <a:lnTo>
                  <a:pt x="29405" y="3111295"/>
                </a:lnTo>
                <a:lnTo>
                  <a:pt x="62396" y="3144286"/>
                </a:lnTo>
                <a:lnTo>
                  <a:pt x="104231" y="3165921"/>
                </a:lnTo>
                <a:lnTo>
                  <a:pt x="152400" y="3173691"/>
                </a:lnTo>
                <a:lnTo>
                  <a:pt x="3420872" y="3173691"/>
                </a:lnTo>
                <a:lnTo>
                  <a:pt x="3469040" y="3165921"/>
                </a:lnTo>
                <a:lnTo>
                  <a:pt x="3510875" y="3144286"/>
                </a:lnTo>
                <a:lnTo>
                  <a:pt x="3543866" y="3111295"/>
                </a:lnTo>
                <a:lnTo>
                  <a:pt x="3565502" y="3069460"/>
                </a:lnTo>
                <a:lnTo>
                  <a:pt x="3573272" y="3021291"/>
                </a:lnTo>
                <a:lnTo>
                  <a:pt x="3573272" y="152400"/>
                </a:lnTo>
                <a:lnTo>
                  <a:pt x="3565502" y="104231"/>
                </a:lnTo>
                <a:lnTo>
                  <a:pt x="3543866" y="62396"/>
                </a:lnTo>
                <a:lnTo>
                  <a:pt x="3510875" y="29405"/>
                </a:lnTo>
                <a:lnTo>
                  <a:pt x="3469040" y="7769"/>
                </a:lnTo>
                <a:lnTo>
                  <a:pt x="3420872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3" name="Google Shape;29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5550" y="2659964"/>
            <a:ext cx="676041" cy="67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62462" y="2659964"/>
            <a:ext cx="721455" cy="51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6"/>
          <p:cNvSpPr txBox="1"/>
          <p:nvPr/>
        </p:nvSpPr>
        <p:spPr>
          <a:xfrm>
            <a:off x="685869" y="3630364"/>
            <a:ext cx="304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Dokumentation der Gesundheitshistorie</a:t>
            </a: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6" name="Google Shape;296;p36"/>
          <p:cNvSpPr txBox="1"/>
          <p:nvPr/>
        </p:nvSpPr>
        <p:spPr>
          <a:xfrm>
            <a:off x="4572571" y="3630364"/>
            <a:ext cx="304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Aggregierte Darstellung der Daten</a:t>
            </a: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7" name="Google Shape;297;p36"/>
          <p:cNvSpPr txBox="1"/>
          <p:nvPr/>
        </p:nvSpPr>
        <p:spPr>
          <a:xfrm>
            <a:off x="8466322" y="3630364"/>
            <a:ext cx="304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Schaffen Wissen </a:t>
            </a:r>
            <a:r>
              <a:rPr lang="de"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durch klinisch validierte Inhalte</a:t>
            </a:r>
            <a:endParaRPr sz="18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8" name="Google Shape;29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48481" y="6551336"/>
            <a:ext cx="230083" cy="18588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6"/>
          <p:cNvSpPr/>
          <p:nvPr/>
        </p:nvSpPr>
        <p:spPr>
          <a:xfrm>
            <a:off x="436100" y="5405175"/>
            <a:ext cx="11319945" cy="928316"/>
          </a:xfrm>
          <a:custGeom>
            <a:avLst/>
            <a:gdLst/>
            <a:ahLst/>
            <a:cxnLst/>
            <a:rect l="l" t="t" r="r" b="b"/>
            <a:pathLst>
              <a:path w="3573779" h="3173729" extrusionOk="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021291"/>
                </a:lnTo>
                <a:lnTo>
                  <a:pt x="7769" y="3069460"/>
                </a:lnTo>
                <a:lnTo>
                  <a:pt x="29405" y="3111295"/>
                </a:lnTo>
                <a:lnTo>
                  <a:pt x="62396" y="3144286"/>
                </a:lnTo>
                <a:lnTo>
                  <a:pt x="104231" y="3165921"/>
                </a:lnTo>
                <a:lnTo>
                  <a:pt x="152400" y="3173691"/>
                </a:lnTo>
                <a:lnTo>
                  <a:pt x="3420872" y="3173691"/>
                </a:lnTo>
                <a:lnTo>
                  <a:pt x="3469040" y="3165921"/>
                </a:lnTo>
                <a:lnTo>
                  <a:pt x="3510875" y="3144286"/>
                </a:lnTo>
                <a:lnTo>
                  <a:pt x="3543866" y="3111295"/>
                </a:lnTo>
                <a:lnTo>
                  <a:pt x="3565502" y="3069460"/>
                </a:lnTo>
                <a:lnTo>
                  <a:pt x="3573272" y="3021291"/>
                </a:lnTo>
                <a:lnTo>
                  <a:pt x="3573272" y="152400"/>
                </a:lnTo>
                <a:lnTo>
                  <a:pt x="3565502" y="104231"/>
                </a:lnTo>
                <a:lnTo>
                  <a:pt x="3543866" y="62396"/>
                </a:lnTo>
                <a:lnTo>
                  <a:pt x="3510875" y="29405"/>
                </a:lnTo>
                <a:lnTo>
                  <a:pt x="3469040" y="7769"/>
                </a:lnTo>
                <a:lnTo>
                  <a:pt x="3420872" y="0"/>
                </a:lnTo>
                <a:lnTo>
                  <a:pt x="152400" y="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0" name="Google Shape;300;p36"/>
          <p:cNvSpPr txBox="1"/>
          <p:nvPr/>
        </p:nvSpPr>
        <p:spPr>
          <a:xfrm>
            <a:off x="683738" y="5499882"/>
            <a:ext cx="10828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Verordnung erfolgt extrabudgetär &amp;  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Zulassung als digitale Gesundheitsanwendung (DiGA) in Kürze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 standard">
            <a:hlinkClick r:id="" action="ppaction://media"/>
            <a:extLst>
              <a:ext uri="{FF2B5EF4-FFF2-40B4-BE49-F238E27FC236}">
                <a16:creationId xmlns:a16="http://schemas.microsoft.com/office/drawing/2014/main" id="{1373863B-90E6-4D50-AF1B-3EDE6623CE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" y="0"/>
            <a:ext cx="12192000" cy="6858000"/>
          </a:xfrm>
          <a:prstGeom prst="rect">
            <a:avLst/>
          </a:prstGeom>
        </p:spPr>
      </p:pic>
      <p:pic>
        <p:nvPicPr>
          <p:cNvPr id="3" name="1920x1080">
            <a:hlinkClick r:id="" action="ppaction://media"/>
            <a:extLst>
              <a:ext uri="{FF2B5EF4-FFF2-40B4-BE49-F238E27FC236}">
                <a16:creationId xmlns:a16="http://schemas.microsoft.com/office/drawing/2014/main" id="{253051EF-639B-5C82-7293-9DF1B1DDCD9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/>
          <p:nvPr/>
        </p:nvSpPr>
        <p:spPr>
          <a:xfrm>
            <a:off x="349953" y="6400800"/>
            <a:ext cx="11507400" cy="1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de" sz="9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1) Roland Berger Study “Future of Health 2 - The rise of healthcare platforms” Customer Experience is the </a:t>
            </a:r>
            <a:r>
              <a:rPr lang="de" sz="900" b="0" i="0" u="none" strike="noStrike" cap="none">
                <a:solidFill>
                  <a:srgbClr val="33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number-one success factor </a:t>
            </a:r>
            <a:r>
              <a:rPr lang="de" sz="9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 digital health solutions</a:t>
            </a:r>
            <a:endParaRPr sz="900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18" name="Google Shape;318;p39"/>
          <p:cNvSpPr txBox="1"/>
          <p:nvPr/>
        </p:nvSpPr>
        <p:spPr>
          <a:xfrm>
            <a:off x="417540" y="363217"/>
            <a:ext cx="21834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" sz="1600" b="0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ANGEBOTSSITUATION</a:t>
            </a:r>
            <a:endParaRPr sz="1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9" name="Google Shape;31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8481" y="6551336"/>
            <a:ext cx="230083" cy="18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39"/>
          <p:cNvGrpSpPr/>
          <p:nvPr/>
        </p:nvGrpSpPr>
        <p:grpSpPr>
          <a:xfrm>
            <a:off x="385600" y="2325450"/>
            <a:ext cx="4507374" cy="3309083"/>
            <a:chOff x="336001" y="2069800"/>
            <a:chExt cx="5544125" cy="4070713"/>
          </a:xfrm>
        </p:grpSpPr>
        <p:sp>
          <p:nvSpPr>
            <p:cNvPr id="321" name="Google Shape;321;p39"/>
            <p:cNvSpPr/>
            <p:nvPr/>
          </p:nvSpPr>
          <p:spPr>
            <a:xfrm>
              <a:off x="4413126" y="2165342"/>
              <a:ext cx="1467000" cy="958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39" descr="Kratzekind 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6997" y="5088466"/>
              <a:ext cx="941663" cy="6149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39"/>
            <p:cNvSpPr/>
            <p:nvPr/>
          </p:nvSpPr>
          <p:spPr>
            <a:xfrm>
              <a:off x="731425" y="5909213"/>
              <a:ext cx="5004600" cy="2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Produktumfang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4" name="Google Shape;324;p39" descr="Bildergebnis fÃ¼r PO scora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44000" y="4806365"/>
              <a:ext cx="1533746" cy="185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p39"/>
            <p:cNvSpPr/>
            <p:nvPr/>
          </p:nvSpPr>
          <p:spPr>
            <a:xfrm rot="-5400000">
              <a:off x="-1408199" y="3814000"/>
              <a:ext cx="37560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Personalisierung</a:t>
              </a:r>
              <a:endParaRPr sz="11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pic>
          <p:nvPicPr>
            <p:cNvPr id="326" name="Google Shape;326;p39" descr="Bildergebnis fÃ¼r eczema tracker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5827" y="3587116"/>
              <a:ext cx="1013579" cy="306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39" descr="Bildergebnis fÃ¼r icontrol eczema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928000" y="3650979"/>
              <a:ext cx="1489698" cy="530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4079" y="3966008"/>
              <a:ext cx="1175479" cy="444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9" descr="Bildergebnis fÃ¼r emollizoo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784000" y="4428614"/>
              <a:ext cx="1139030" cy="32859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0" name="Google Shape;330;p39"/>
            <p:cNvGrpSpPr/>
            <p:nvPr/>
          </p:nvGrpSpPr>
          <p:grpSpPr>
            <a:xfrm>
              <a:off x="1534248" y="3346018"/>
              <a:ext cx="393300" cy="234900"/>
              <a:chOff x="2210380" y="3652939"/>
              <a:chExt cx="393300" cy="234900"/>
            </a:xfrm>
          </p:grpSpPr>
          <p:sp>
            <p:nvSpPr>
              <p:cNvPr id="331" name="Google Shape;331;p39"/>
              <p:cNvSpPr/>
              <p:nvPr/>
            </p:nvSpPr>
            <p:spPr>
              <a:xfrm>
                <a:off x="2210380" y="3652939"/>
                <a:ext cx="393300" cy="234900"/>
              </a:xfrm>
              <a:prstGeom prst="wedgeRoundRectCallout">
                <a:avLst>
                  <a:gd name="adj1" fmla="val -20833"/>
                  <a:gd name="adj2" fmla="val 62500"/>
                  <a:gd name="adj3" fmla="val 0"/>
                </a:avLst>
              </a:prstGeom>
              <a:solidFill>
                <a:schemeClr val="lt1"/>
              </a:solidFill>
              <a:ln w="9525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332" name="Google Shape;332;p39" descr="Bildergebnis fÃ¼r usa flag sv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248263" y="3688763"/>
                <a:ext cx="313055" cy="1648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3" name="Google Shape;333;p39"/>
            <p:cNvGrpSpPr/>
            <p:nvPr/>
          </p:nvGrpSpPr>
          <p:grpSpPr>
            <a:xfrm>
              <a:off x="3631342" y="4261910"/>
              <a:ext cx="393300" cy="234900"/>
              <a:chOff x="2663966" y="4136096"/>
              <a:chExt cx="393300" cy="234900"/>
            </a:xfrm>
          </p:grpSpPr>
          <p:sp>
            <p:nvSpPr>
              <p:cNvPr id="334" name="Google Shape;334;p39"/>
              <p:cNvSpPr/>
              <p:nvPr/>
            </p:nvSpPr>
            <p:spPr>
              <a:xfrm>
                <a:off x="2663966" y="4136096"/>
                <a:ext cx="393300" cy="234900"/>
              </a:xfrm>
              <a:prstGeom prst="wedgeRoundRectCallout">
                <a:avLst>
                  <a:gd name="adj1" fmla="val -20833"/>
                  <a:gd name="adj2" fmla="val 62500"/>
                  <a:gd name="adj3" fmla="val 0"/>
                </a:avLst>
              </a:prstGeom>
              <a:solidFill>
                <a:schemeClr val="lt1"/>
              </a:solidFill>
              <a:ln w="9525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335" name="Google Shape;335;p39" descr="Bildergebnis fÃ¼r uk flag sv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695553" y="4171062"/>
                <a:ext cx="330093" cy="1650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6" name="Google Shape;336;p39"/>
            <p:cNvSpPr/>
            <p:nvPr/>
          </p:nvSpPr>
          <p:spPr>
            <a:xfrm>
              <a:off x="3916763" y="3395883"/>
              <a:ext cx="393300" cy="234900"/>
            </a:xfrm>
            <a:prstGeom prst="wedgeRoundRectCallout">
              <a:avLst>
                <a:gd name="adj1" fmla="val -28944"/>
                <a:gd name="adj2" fmla="val 67025"/>
                <a:gd name="adj3" fmla="val 16667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337" name="Google Shape;337;p39" descr="Bildergebnis fÃ¼r Singapur flag sv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946570" y="3409692"/>
              <a:ext cx="333650" cy="207363"/>
            </a:xfrm>
            <a:prstGeom prst="rect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338" name="Google Shape;338;p39"/>
            <p:cNvGrpSpPr/>
            <p:nvPr/>
          </p:nvGrpSpPr>
          <p:grpSpPr>
            <a:xfrm>
              <a:off x="2529297" y="3717481"/>
              <a:ext cx="393300" cy="234900"/>
              <a:chOff x="2771099" y="4131337"/>
              <a:chExt cx="393300" cy="234900"/>
            </a:xfrm>
          </p:grpSpPr>
          <p:sp>
            <p:nvSpPr>
              <p:cNvPr id="339" name="Google Shape;339;p39"/>
              <p:cNvSpPr/>
              <p:nvPr/>
            </p:nvSpPr>
            <p:spPr>
              <a:xfrm>
                <a:off x="2771099" y="4131337"/>
                <a:ext cx="393300" cy="234900"/>
              </a:xfrm>
              <a:prstGeom prst="wedgeRoundRectCallout">
                <a:avLst>
                  <a:gd name="adj1" fmla="val -20833"/>
                  <a:gd name="adj2" fmla="val 62500"/>
                  <a:gd name="adj3" fmla="val 0"/>
                </a:avLst>
              </a:prstGeom>
              <a:solidFill>
                <a:schemeClr val="lt1"/>
              </a:solidFill>
              <a:ln w="9525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340" name="Google Shape;340;p39" descr="Bildergebnis fÃ¼r uk flag sv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96723" y="4166303"/>
                <a:ext cx="330093" cy="1650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1" name="Google Shape;341;p39"/>
            <p:cNvSpPr/>
            <p:nvPr/>
          </p:nvSpPr>
          <p:spPr>
            <a:xfrm>
              <a:off x="1996491" y="4541211"/>
              <a:ext cx="393300" cy="234900"/>
            </a:xfrm>
            <a:prstGeom prst="wedgeRoundRectCallout">
              <a:avLst>
                <a:gd name="adj1" fmla="val -20833"/>
                <a:gd name="adj2" fmla="val 62500"/>
                <a:gd name="adj3" fmla="val 0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342" name="Google Shape;342;p39" descr="Bildergebnis fÃ¼r france + flag + sv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044498" y="4559655"/>
              <a:ext cx="297254" cy="198090"/>
            </a:xfrm>
            <a:prstGeom prst="rect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43" name="Google Shape;343;p39"/>
            <p:cNvSpPr/>
            <p:nvPr/>
          </p:nvSpPr>
          <p:spPr>
            <a:xfrm>
              <a:off x="1727025" y="5215417"/>
              <a:ext cx="393300" cy="234900"/>
            </a:xfrm>
            <a:prstGeom prst="wedgeRoundRectCallout">
              <a:avLst>
                <a:gd name="adj1" fmla="val -38941"/>
                <a:gd name="adj2" fmla="val 64091"/>
                <a:gd name="adj3" fmla="val 16667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344" name="Google Shape;344;p39" descr="Bildergebnis fÃ¼r german flag sv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763198" y="5236630"/>
              <a:ext cx="320920" cy="192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39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720000" y="5090396"/>
              <a:ext cx="388932" cy="386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39"/>
            <p:cNvSpPr/>
            <p:nvPr/>
          </p:nvSpPr>
          <p:spPr>
            <a:xfrm>
              <a:off x="4132763" y="4899597"/>
              <a:ext cx="393300" cy="234900"/>
            </a:xfrm>
            <a:prstGeom prst="wedgeRoundRectCallout">
              <a:avLst>
                <a:gd name="adj1" fmla="val -43715"/>
                <a:gd name="adj2" fmla="val 78457"/>
                <a:gd name="adj3" fmla="val 0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347" name="Google Shape;347;p39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184087" y="4871777"/>
              <a:ext cx="290619" cy="290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9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952534" y="3498223"/>
              <a:ext cx="517966" cy="5179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39"/>
            <p:cNvSpPr/>
            <p:nvPr/>
          </p:nvSpPr>
          <p:spPr>
            <a:xfrm>
              <a:off x="2252318" y="3418105"/>
              <a:ext cx="393300" cy="234900"/>
            </a:xfrm>
            <a:prstGeom prst="wedgeRoundRectCallout">
              <a:avLst>
                <a:gd name="adj1" fmla="val -20833"/>
                <a:gd name="adj2" fmla="val 62500"/>
                <a:gd name="adj3" fmla="val 0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350" name="Google Shape;350;p39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328772" y="3436426"/>
              <a:ext cx="243523" cy="183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39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967705" y="3376138"/>
              <a:ext cx="386779" cy="260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2" name="Google Shape;352;p39"/>
            <p:cNvGrpSpPr/>
            <p:nvPr/>
          </p:nvGrpSpPr>
          <p:grpSpPr>
            <a:xfrm>
              <a:off x="3223682" y="3119680"/>
              <a:ext cx="393300" cy="234900"/>
              <a:chOff x="2108562" y="3849653"/>
              <a:chExt cx="393300" cy="234900"/>
            </a:xfrm>
          </p:grpSpPr>
          <p:sp>
            <p:nvSpPr>
              <p:cNvPr id="353" name="Google Shape;353;p39"/>
              <p:cNvSpPr/>
              <p:nvPr/>
            </p:nvSpPr>
            <p:spPr>
              <a:xfrm>
                <a:off x="2108562" y="3849653"/>
                <a:ext cx="393300" cy="234900"/>
              </a:xfrm>
              <a:prstGeom prst="wedgeRoundRectCallout">
                <a:avLst>
                  <a:gd name="adj1" fmla="val -20833"/>
                  <a:gd name="adj2" fmla="val 62500"/>
                  <a:gd name="adj3" fmla="val 0"/>
                </a:avLst>
              </a:prstGeom>
              <a:solidFill>
                <a:schemeClr val="lt1"/>
              </a:solidFill>
              <a:ln w="9525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pic>
            <p:nvPicPr>
              <p:cNvPr id="354" name="Google Shape;354;p39" descr="Bildergebnis fÃ¼r usa flag sv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141816" y="3870034"/>
                <a:ext cx="313055" cy="1648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5" name="Google Shape;355;p39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639270" y="2243595"/>
              <a:ext cx="1023103" cy="7901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6" name="Google Shape;356;p39"/>
          <p:cNvGrpSpPr/>
          <p:nvPr/>
        </p:nvGrpSpPr>
        <p:grpSpPr>
          <a:xfrm>
            <a:off x="5682844" y="2158985"/>
            <a:ext cx="6205443" cy="3327417"/>
            <a:chOff x="5794975" y="2489670"/>
            <a:chExt cx="6204823" cy="3327417"/>
          </a:xfrm>
        </p:grpSpPr>
        <p:sp>
          <p:nvSpPr>
            <p:cNvPr id="357" name="Google Shape;357;p39"/>
            <p:cNvSpPr/>
            <p:nvPr/>
          </p:nvSpPr>
          <p:spPr>
            <a:xfrm>
              <a:off x="6696465" y="4712774"/>
              <a:ext cx="5176800" cy="518400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6696466" y="3621785"/>
              <a:ext cx="5177700" cy="518400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9" name="Google Shape;359;p39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883210" y="3089952"/>
              <a:ext cx="413846" cy="413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883203" y="4766816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9063483" y="4219822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956785" y="4766816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9056784" y="4766816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9056784" y="5384047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39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956792" y="3089952"/>
              <a:ext cx="413846" cy="413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39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956792" y="3667779"/>
              <a:ext cx="413846" cy="413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9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9050091" y="3089952"/>
              <a:ext cx="413846" cy="413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39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9050091" y="3667779"/>
              <a:ext cx="413846" cy="413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39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0107871" y="3089952"/>
              <a:ext cx="413846" cy="413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0114564" y="3674472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0114564" y="5384047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1154367" y="4766816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1154367" y="5384047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9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1147674" y="3089952"/>
              <a:ext cx="413846" cy="413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39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953236" y="5377354"/>
              <a:ext cx="413846" cy="4138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39"/>
            <p:cNvSpPr/>
            <p:nvPr/>
          </p:nvSpPr>
          <p:spPr>
            <a:xfrm>
              <a:off x="6582039" y="2489670"/>
              <a:ext cx="10080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Innovation</a:t>
              </a:r>
              <a:endParaRPr sz="1100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7656329" y="2489670"/>
              <a:ext cx="10080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ND-Fokus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8570899" y="2489670"/>
              <a:ext cx="13773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Personalisierung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9804909" y="2489670"/>
              <a:ext cx="10080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UX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10740998" y="2489670"/>
              <a:ext cx="12588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Medizinprodukt</a:t>
              </a:r>
              <a:endParaRPr sz="105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381" name="Google Shape;381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1161066" y="3674472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0114564" y="4766816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1161066" y="4219822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956785" y="4219822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883203" y="4219822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883203" y="3674472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897140" y="5384047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39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0122300" y="4219822"/>
              <a:ext cx="400461" cy="4004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39"/>
            <p:cNvSpPr/>
            <p:nvPr/>
          </p:nvSpPr>
          <p:spPr>
            <a:xfrm>
              <a:off x="6021140" y="3178646"/>
              <a:ext cx="4491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de" sz="1200" b="1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Nia</a:t>
              </a:r>
              <a:endParaRPr sz="12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5850723" y="3637231"/>
              <a:ext cx="7899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Eczema</a:t>
              </a:r>
              <a:br>
                <a:rPr lang="de" sz="105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de" sz="105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less</a:t>
              </a:r>
              <a:endParaRPr sz="105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5861641" y="4290693"/>
              <a:ext cx="7683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Imagine</a:t>
              </a:r>
              <a:endParaRPr sz="1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5845747" y="4815888"/>
              <a:ext cx="7998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Ck Care e-S.</a:t>
              </a:r>
              <a:endParaRPr sz="1050" b="0" i="0" u="none" strike="noStrike" cap="none" baseline="30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5794975" y="5401587"/>
              <a:ext cx="9015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de" sz="105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IControl Eczema</a:t>
              </a:r>
              <a:endParaRPr sz="105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394" name="Google Shape;394;p39"/>
          <p:cNvCxnSpPr/>
          <p:nvPr/>
        </p:nvCxnSpPr>
        <p:spPr>
          <a:xfrm>
            <a:off x="609660" y="2382052"/>
            <a:ext cx="0" cy="3024000"/>
          </a:xfrm>
          <a:prstGeom prst="straightConnector1">
            <a:avLst/>
          </a:prstGeom>
          <a:noFill/>
          <a:ln w="19050" cap="flat" cmpd="sng">
            <a:solidFill>
              <a:srgbClr val="33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5" name="Google Shape;395;p39"/>
          <p:cNvCxnSpPr/>
          <p:nvPr/>
        </p:nvCxnSpPr>
        <p:spPr>
          <a:xfrm>
            <a:off x="609660" y="5406052"/>
            <a:ext cx="4284300" cy="0"/>
          </a:xfrm>
          <a:prstGeom prst="straightConnector1">
            <a:avLst/>
          </a:prstGeom>
          <a:noFill/>
          <a:ln w="19050" cap="flat" cmpd="sng">
            <a:solidFill>
              <a:srgbClr val="33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6" name="Google Shape;396;p39"/>
          <p:cNvSpPr txBox="1"/>
          <p:nvPr/>
        </p:nvSpPr>
        <p:spPr>
          <a:xfrm>
            <a:off x="417540" y="1557786"/>
            <a:ext cx="60534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 i="0" u="none" strike="noStrike" cap="none">
                <a:solidFill>
                  <a:srgbClr val="33FFFF"/>
                </a:solidFill>
                <a:latin typeface="Poppins"/>
                <a:ea typeface="Poppins"/>
                <a:cs typeface="Poppins"/>
                <a:sym typeface="Poppins"/>
              </a:rPr>
              <a:t>Digitale Neurodermitis-Angebote in DACH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39" descr="Medical disclaimer - Nala Car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360279" y="4820586"/>
            <a:ext cx="366260" cy="36626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9"/>
          <p:cNvSpPr/>
          <p:nvPr/>
        </p:nvSpPr>
        <p:spPr>
          <a:xfrm>
            <a:off x="2695070" y="4609545"/>
            <a:ext cx="319800" cy="191100"/>
          </a:xfrm>
          <a:prstGeom prst="wedgeRoundRectCallout">
            <a:avLst>
              <a:gd name="adj1" fmla="val -43715"/>
              <a:gd name="adj2" fmla="val 78457"/>
              <a:gd name="adj3" fmla="val 0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9" name="Google Shape;399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743154" y="4587463"/>
            <a:ext cx="236246" cy="23624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9"/>
          <p:cNvSpPr txBox="1">
            <a:spLocks noGrp="1"/>
          </p:cNvSpPr>
          <p:nvPr>
            <p:ph type="title"/>
          </p:nvPr>
        </p:nvSpPr>
        <p:spPr>
          <a:xfrm>
            <a:off x="417540" y="713090"/>
            <a:ext cx="110136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2600"/>
              <a:t>Wettbewerber bieten häufig unzureichende User Experience</a:t>
            </a:r>
            <a:r>
              <a:rPr lang="de" sz="2600" baseline="30000"/>
              <a:t>1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47586C4ED9864A92FE36C65C880C46" ma:contentTypeVersion="20" ma:contentTypeDescription="Ein neues Dokument erstellen." ma:contentTypeScope="" ma:versionID="319449dbef14dcc38e49a022cf2a81c9">
  <xsd:schema xmlns:xsd="http://www.w3.org/2001/XMLSchema" xmlns:xs="http://www.w3.org/2001/XMLSchema" xmlns:p="http://schemas.microsoft.com/office/2006/metadata/properties" xmlns:ns2="042c5a37-70d1-471b-bbaf-2adba3d2f62a" xmlns:ns3="f3ea5a27-d7ad-4004-b7e9-33451c01afda" targetNamespace="http://schemas.microsoft.com/office/2006/metadata/properties" ma:root="true" ma:fieldsID="a4afa5c8f6a1bee344184712c1d47166" ns2:_="" ns3:_="">
    <xsd:import namespace="042c5a37-70d1-471b-bbaf-2adba3d2f62a"/>
    <xsd:import namespace="f3ea5a27-d7ad-4004-b7e9-33451c01afda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Jahr" minOccurs="0"/>
                <xsd:element ref="ns2:Info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c5a37-70d1-471b-bbaf-2adba3d2f62a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in Bearbeitung" ma:format="RadioButtons" ma:internalName="Status">
      <xsd:simpleType>
        <xsd:restriction base="dms:Choice">
          <xsd:enumeration value="in Bearbeitung"/>
          <xsd:enumeration value="final"/>
          <xsd:enumeration value="versendet"/>
          <xsd:enumeration value="abgelehnt"/>
          <xsd:enumeration value="warten auf Freigabe"/>
        </xsd:restriction>
      </xsd:simpleType>
    </xsd:element>
    <xsd:element name="Jahr" ma:index="3" nillable="true" ma:displayName="Jahr" ma:description="betrifft Veranstaltungsjahr" ma:format="Dropdown" ma:internalName="Jahr" ma:readOnly="false">
      <xsd:simpleType>
        <xsd:restriction base="dms:Text">
          <xsd:maxLength value="255"/>
        </xsd:restriction>
      </xsd:simpleType>
    </xsd:element>
    <xsd:element name="Infos" ma:index="4" nillable="true" ma:displayName="Infos" ma:format="Dropdown" ma:internalName="Infos">
      <xsd:simpleType>
        <xsd:restriction base="dms:Note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hidden="true" ma:internalName="MediaServiceAutoTags" ma:readOnly="true">
      <xsd:simpleType>
        <xsd:restriction base="dms:Text"/>
      </xsd:simpleType>
    </xsd:element>
    <xsd:element name="MediaServiceOCR" ma:index="1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ea0dec13-7b90-4609-a852-f8730b18fd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a5a27-d7ad-4004-b7e9-33451c01afd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hidden="true" ma:internalName="SharedWithDetails" ma:readOnly="true">
      <xsd:simpleType>
        <xsd:restriction base="dms:Note"/>
      </xsd:simpleType>
    </xsd:element>
    <xsd:element name="TaxCatchAll" ma:index="26" nillable="true" ma:displayName="Taxonomy Catch All Column" ma:hidden="true" ma:list="{16fbc171-4854-455b-ad30-b414305dae14}" ma:internalName="TaxCatchAll" ma:showField="CatchAllData" ma:web="f3ea5a27-d7ad-4004-b7e9-33451c01af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AFEF9E-01CD-4D69-B3EC-58EA88D4EE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58C00B-AC49-44DD-AF01-252CBE4F38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2c5a37-70d1-471b-bbaf-2adba3d2f62a"/>
    <ds:schemaRef ds:uri="f3ea5a27-d7ad-4004-b7e9-33451c01af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Benutzerdefiniert</PresentationFormat>
  <Paragraphs>129</Paragraphs>
  <Slides>12</Slides>
  <Notes>11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12</vt:i4>
      </vt:variant>
    </vt:vector>
  </HeadingPairs>
  <TitlesOfParts>
    <vt:vector size="24" baseType="lpstr">
      <vt:lpstr>Arial</vt:lpstr>
      <vt:lpstr>Poppins</vt:lpstr>
      <vt:lpstr>Poppins SemiBold</vt:lpstr>
      <vt:lpstr>Poppins ExtraLight</vt:lpstr>
      <vt:lpstr>Poppins Light</vt:lpstr>
      <vt:lpstr>Calibri</vt:lpstr>
      <vt:lpstr>Poppins Medium</vt:lpstr>
      <vt:lpstr>Raleway</vt:lpstr>
      <vt:lpstr>Simple Light</vt:lpstr>
      <vt:lpstr>Office Theme</vt:lpstr>
      <vt:lpstr>1_Office Theme</vt:lpstr>
      <vt:lpstr>Office Theme</vt:lpstr>
      <vt:lpstr>PowerPoint-Präsentation</vt:lpstr>
      <vt:lpstr>Komplementäre Kompetenzen</vt:lpstr>
      <vt:lpstr>PowerPoint-Präsentation</vt:lpstr>
      <vt:lpstr>PowerPoint-Präsentation</vt:lpstr>
      <vt:lpstr>Mehrwert für Patienten:innen</vt:lpstr>
      <vt:lpstr>Mehrwert für Arzt und Ärztinnen</vt:lpstr>
      <vt:lpstr>Erste medizinische Neurodermitis-App</vt:lpstr>
      <vt:lpstr>PowerPoint-Präsentation</vt:lpstr>
      <vt:lpstr>Wettbewerber bieten häufig unzureichende User Experience1</vt:lpstr>
      <vt:lpstr>Synergieeffekte zwischen Indikationsgebieten</vt:lpstr>
      <vt:lpstr>Nia ist die meistgenutzte Neurodermitis-App in DACH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paulsen</dc:creator>
  <cp:lastModifiedBy>Caroline Paulsen</cp:lastModifiedBy>
  <cp:revision>6</cp:revision>
  <dcterms:modified xsi:type="dcterms:W3CDTF">2022-11-10T11:33:35Z</dcterms:modified>
</cp:coreProperties>
</file>