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3"/>
  </p:sldMasterIdLst>
  <p:notesMasterIdLst>
    <p:notesMasterId r:id="rId23"/>
  </p:notesMasterIdLst>
  <p:sldIdLst>
    <p:sldId id="256" r:id="rId4"/>
    <p:sldId id="3080" r:id="rId5"/>
    <p:sldId id="2882" r:id="rId6"/>
    <p:sldId id="3092" r:id="rId7"/>
    <p:sldId id="3093" r:id="rId8"/>
    <p:sldId id="2897" r:id="rId9"/>
    <p:sldId id="2992" r:id="rId10"/>
    <p:sldId id="3081" r:id="rId11"/>
    <p:sldId id="3082" r:id="rId12"/>
    <p:sldId id="3083" r:id="rId13"/>
    <p:sldId id="3084" r:id="rId14"/>
    <p:sldId id="3085" r:id="rId15"/>
    <p:sldId id="3086" r:id="rId16"/>
    <p:sldId id="3066" r:id="rId17"/>
    <p:sldId id="3078" r:id="rId18"/>
    <p:sldId id="3087" r:id="rId19"/>
    <p:sldId id="3094" r:id="rId20"/>
    <p:sldId id="3095" r:id="rId21"/>
    <p:sldId id="2967" r:id="rId22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1B9C6"/>
    <a:srgbClr val="2C6B76"/>
    <a:srgbClr val="A6A6A6"/>
    <a:srgbClr val="1CC9CC"/>
    <a:srgbClr val="EB7D7D"/>
    <a:srgbClr val="F9B175"/>
    <a:srgbClr val="FBFBF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31348"/>
    <p:restoredTop sz="95878"/>
  </p:normalViewPr>
  <p:slideViewPr>
    <p:cSldViewPr snapToObjects="1">
      <p:cViewPr varScale="1">
        <p:scale>
          <a:sx n="146" d="100"/>
          <a:sy n="146" d="100"/>
        </p:scale>
        <p:origin x="176" y="576"/>
      </p:cViewPr>
      <p:guideLst/>
    </p:cSldViewPr>
  </p:slideViewPr>
  <p:outlineViewPr>
    <p:cViewPr>
      <p:scale>
        <a:sx n="100" d="100"/>
        <a:sy n="100" d="100"/>
      </p:scale>
      <p:origin x="0" y="-11568"/>
    </p:cViewPr>
  </p:outlineViewPr>
  <p:notesTextViewPr>
    <p:cViewPr>
      <p:scale>
        <a:sx n="20" d="100"/>
        <a:sy n="2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1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4AABAD-A764-B047-A768-586A52604799}" type="datetimeFigureOut">
              <a:rPr lang="en-DE" smtClean="0"/>
              <a:t>11/21/22</a:t>
            </a:fld>
            <a:endParaRPr lang="en-D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D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9A57135-6FA8-5D47-86AC-0F9B7A8E6F7C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1257114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A57135-6FA8-5D47-86AC-0F9B7A8E6F7C}" type="slidenum">
              <a:rPr lang="en-DE" smtClean="0"/>
              <a:t>1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5634605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A57135-6FA8-5D47-86AC-0F9B7A8E6F7C}" type="slidenum">
              <a:rPr lang="en-DE" smtClean="0"/>
              <a:t>15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6920673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A57135-6FA8-5D47-86AC-0F9B7A8E6F7C}" type="slidenum">
              <a:rPr lang="en-DE" smtClean="0"/>
              <a:t>19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3047650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A57135-6FA8-5D47-86AC-0F9B7A8E6F7C}" type="slidenum">
              <a:rPr lang="en-DE" smtClean="0"/>
              <a:t>2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30432799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A57135-6FA8-5D47-86AC-0F9B7A8E6F7C}" type="slidenum">
              <a:rPr lang="en-DE" smtClean="0"/>
              <a:t>3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0889058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A57135-6FA8-5D47-86AC-0F9B7A8E6F7C}" type="slidenum">
              <a:rPr lang="en-DE" smtClean="0"/>
              <a:t>4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177476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A57135-6FA8-5D47-86AC-0F9B7A8E6F7C}" type="slidenum">
              <a:rPr lang="en-DE" smtClean="0"/>
              <a:t>5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8181953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de-DE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6</a:t>
            </a:fld>
            <a:endParaRPr lang="de-DE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84819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A57135-6FA8-5D47-86AC-0F9B7A8E6F7C}" type="slidenum">
              <a:rPr lang="en-DE" smtClean="0"/>
              <a:t>7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6506818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D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A57135-6FA8-5D47-86AC-0F9B7A8E6F7C}" type="slidenum">
              <a:rPr lang="en-DE" smtClean="0"/>
              <a:t>8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7237667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A57135-6FA8-5D47-86AC-0F9B7A8E6F7C}" type="slidenum">
              <a:rPr lang="en-DE" smtClean="0"/>
              <a:t>14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499427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3DEAE-A61E-694F-92C7-47FE45BF213E}" type="datetimeFigureOut">
              <a:rPr lang="en-DE" smtClean="0"/>
              <a:t>11/21/22</a:t>
            </a:fld>
            <a:endParaRPr lang="en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10271-5F4D-8742-B5BF-7B1F7356BCB0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7460437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3DEAE-A61E-694F-92C7-47FE45BF213E}" type="datetimeFigureOut">
              <a:rPr lang="en-DE" smtClean="0"/>
              <a:t>11/21/22</a:t>
            </a:fld>
            <a:endParaRPr lang="en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10271-5F4D-8742-B5BF-7B1F7356BCB0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4142343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3DEAE-A61E-694F-92C7-47FE45BF213E}" type="datetimeFigureOut">
              <a:rPr lang="en-DE" smtClean="0"/>
              <a:t>11/21/22</a:t>
            </a:fld>
            <a:endParaRPr lang="en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10271-5F4D-8742-B5BF-7B1F7356BCB0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208027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3DEAE-A61E-694F-92C7-47FE45BF213E}" type="datetimeFigureOut">
              <a:rPr lang="en-DE" smtClean="0"/>
              <a:t>11/21/22</a:t>
            </a:fld>
            <a:endParaRPr lang="en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10271-5F4D-8742-B5BF-7B1F7356BCB0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1818314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3DEAE-A61E-694F-92C7-47FE45BF213E}" type="datetimeFigureOut">
              <a:rPr lang="en-DE" smtClean="0"/>
              <a:t>11/21/22</a:t>
            </a:fld>
            <a:endParaRPr lang="en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10271-5F4D-8742-B5BF-7B1F7356BCB0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2204875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3DEAE-A61E-694F-92C7-47FE45BF213E}" type="datetimeFigureOut">
              <a:rPr lang="en-DE" smtClean="0"/>
              <a:t>11/21/22</a:t>
            </a:fld>
            <a:endParaRPr lang="en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10271-5F4D-8742-B5BF-7B1F7356BCB0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6863764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3DEAE-A61E-694F-92C7-47FE45BF213E}" type="datetimeFigureOut">
              <a:rPr lang="en-DE" smtClean="0"/>
              <a:t>11/21/22</a:t>
            </a:fld>
            <a:endParaRPr lang="en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10271-5F4D-8742-B5BF-7B1F7356BCB0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2176287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3DEAE-A61E-694F-92C7-47FE45BF213E}" type="datetimeFigureOut">
              <a:rPr lang="en-DE" smtClean="0"/>
              <a:t>11/21/22</a:t>
            </a:fld>
            <a:endParaRPr lang="en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10271-5F4D-8742-B5BF-7B1F7356BCB0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8128266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3DEAE-A61E-694F-92C7-47FE45BF213E}" type="datetimeFigureOut">
              <a:rPr lang="en-DE" smtClean="0"/>
              <a:t>11/21/22</a:t>
            </a:fld>
            <a:endParaRPr lang="en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10271-5F4D-8742-B5BF-7B1F7356BCB0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40369034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3DEAE-A61E-694F-92C7-47FE45BF213E}" type="datetimeFigureOut">
              <a:rPr lang="en-DE" smtClean="0"/>
              <a:t>11/21/22</a:t>
            </a:fld>
            <a:endParaRPr lang="en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10271-5F4D-8742-B5BF-7B1F7356BCB0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3266591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GB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73DEAE-A61E-694F-92C7-47FE45BF213E}" type="datetimeFigureOut">
              <a:rPr lang="en-DE" smtClean="0"/>
              <a:t>11/21/22</a:t>
            </a:fld>
            <a:endParaRPr lang="en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710271-5F4D-8742-B5BF-7B1F7356BCB0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503629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F73DEAE-A61E-694F-92C7-47FE45BF213E}" type="datetimeFigureOut">
              <a:rPr lang="en-DE" smtClean="0"/>
              <a:t>11/21/22</a:t>
            </a:fld>
            <a:endParaRPr lang="en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710271-5F4D-8742-B5BF-7B1F7356BCB0}" type="slidenum">
              <a:rPr lang="en-DE" smtClean="0"/>
              <a:t>‹Nr.›</a:t>
            </a:fld>
            <a:endParaRPr lang="en-DE"/>
          </a:p>
        </p:txBody>
      </p:sp>
    </p:spTree>
    <p:extLst>
      <p:ext uri="{BB962C8B-B14F-4D97-AF65-F5344CB8AC3E}">
        <p14:creationId xmlns:p14="http://schemas.microsoft.com/office/powerpoint/2010/main" val="11362611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5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5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notesSlide" Target="../notesSlides/notesSlide10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jpg"/><Relationship Id="rId13" Type="http://schemas.openxmlformats.org/officeDocument/2006/relationships/image" Target="../media/image83.jpg"/><Relationship Id="rId3" Type="http://schemas.openxmlformats.org/officeDocument/2006/relationships/image" Target="../media/image73.png"/><Relationship Id="rId7" Type="http://schemas.openxmlformats.org/officeDocument/2006/relationships/image" Target="../media/image77.png"/><Relationship Id="rId12" Type="http://schemas.openxmlformats.org/officeDocument/2006/relationships/image" Target="../media/image8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jpg"/><Relationship Id="rId11" Type="http://schemas.openxmlformats.org/officeDocument/2006/relationships/image" Target="../media/image81.png"/><Relationship Id="rId5" Type="http://schemas.openxmlformats.org/officeDocument/2006/relationships/image" Target="../media/image75.jpeg"/><Relationship Id="rId10" Type="http://schemas.openxmlformats.org/officeDocument/2006/relationships/image" Target="../media/image80.png"/><Relationship Id="rId4" Type="http://schemas.openxmlformats.org/officeDocument/2006/relationships/image" Target="../media/image74.jpeg"/><Relationship Id="rId9" Type="http://schemas.openxmlformats.org/officeDocument/2006/relationships/image" Target="../media/image7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1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7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17.jpe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openxmlformats.org/officeDocument/2006/relationships/image" Target="../media/image19.emf"/><Relationship Id="rId4" Type="http://schemas.openxmlformats.org/officeDocument/2006/relationships/image" Target="../media/image1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jpeg"/><Relationship Id="rId18" Type="http://schemas.openxmlformats.org/officeDocument/2006/relationships/image" Target="../media/image39.jpeg"/><Relationship Id="rId26" Type="http://schemas.openxmlformats.org/officeDocument/2006/relationships/image" Target="../media/image47.png"/><Relationship Id="rId3" Type="http://schemas.openxmlformats.org/officeDocument/2006/relationships/image" Target="../media/image24.jpeg"/><Relationship Id="rId21" Type="http://schemas.openxmlformats.org/officeDocument/2006/relationships/image" Target="../media/image42.jpeg"/><Relationship Id="rId7" Type="http://schemas.openxmlformats.org/officeDocument/2006/relationships/image" Target="../media/image28.png"/><Relationship Id="rId12" Type="http://schemas.openxmlformats.org/officeDocument/2006/relationships/image" Target="../media/image33.jpeg"/><Relationship Id="rId17" Type="http://schemas.openxmlformats.org/officeDocument/2006/relationships/image" Target="../media/image38.png"/><Relationship Id="rId25" Type="http://schemas.openxmlformats.org/officeDocument/2006/relationships/image" Target="../media/image46.jpe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37.png"/><Relationship Id="rId20" Type="http://schemas.openxmlformats.org/officeDocument/2006/relationships/image" Target="../media/image41.png"/><Relationship Id="rId29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jpeg"/><Relationship Id="rId11" Type="http://schemas.openxmlformats.org/officeDocument/2006/relationships/image" Target="../media/image32.jpeg"/><Relationship Id="rId24" Type="http://schemas.openxmlformats.org/officeDocument/2006/relationships/image" Target="../media/image45.png"/><Relationship Id="rId5" Type="http://schemas.openxmlformats.org/officeDocument/2006/relationships/image" Target="../media/image26.jpeg"/><Relationship Id="rId15" Type="http://schemas.openxmlformats.org/officeDocument/2006/relationships/image" Target="../media/image36.jpeg"/><Relationship Id="rId23" Type="http://schemas.openxmlformats.org/officeDocument/2006/relationships/image" Target="../media/image44.png"/><Relationship Id="rId28" Type="http://schemas.openxmlformats.org/officeDocument/2006/relationships/image" Target="../media/image49.jpeg"/><Relationship Id="rId10" Type="http://schemas.openxmlformats.org/officeDocument/2006/relationships/image" Target="../media/image31.jpg"/><Relationship Id="rId19" Type="http://schemas.openxmlformats.org/officeDocument/2006/relationships/image" Target="../media/image40.png"/><Relationship Id="rId4" Type="http://schemas.openxmlformats.org/officeDocument/2006/relationships/image" Target="../media/image25.jpeg"/><Relationship Id="rId9" Type="http://schemas.openxmlformats.org/officeDocument/2006/relationships/image" Target="../media/image30.jpg"/><Relationship Id="rId14" Type="http://schemas.openxmlformats.org/officeDocument/2006/relationships/image" Target="../media/image35.jpeg"/><Relationship Id="rId22" Type="http://schemas.openxmlformats.org/officeDocument/2006/relationships/image" Target="../media/image43.png"/><Relationship Id="rId27" Type="http://schemas.openxmlformats.org/officeDocument/2006/relationships/image" Target="../media/image48.png"/><Relationship Id="rId30" Type="http://schemas.openxmlformats.org/officeDocument/2006/relationships/image" Target="../media/image5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5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company name&#10;&#10;Description automatically generated">
            <a:extLst>
              <a:ext uri="{FF2B5EF4-FFF2-40B4-BE49-F238E27FC236}">
                <a16:creationId xmlns:a16="http://schemas.microsoft.com/office/drawing/2014/main" id="{DFEB7104-B53B-434D-B70A-9675A55B78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" name="Rechteck 1">
            <a:extLst>
              <a:ext uri="{FF2B5EF4-FFF2-40B4-BE49-F238E27FC236}">
                <a16:creationId xmlns:a16="http://schemas.microsoft.com/office/drawing/2014/main" id="{8C2EFD8E-68A5-1649-8268-E42187A99631}"/>
              </a:ext>
            </a:extLst>
          </p:cNvPr>
          <p:cNvSpPr/>
          <p:nvPr/>
        </p:nvSpPr>
        <p:spPr>
          <a:xfrm>
            <a:off x="755576" y="4011910"/>
            <a:ext cx="4032448" cy="504056"/>
          </a:xfrm>
          <a:prstGeom prst="rect">
            <a:avLst/>
          </a:prstGeom>
          <a:solidFill>
            <a:srgbClr val="FBFB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dirty="0">
                <a:solidFill>
                  <a:srgbClr val="2C6B76"/>
                </a:solidFill>
              </a:rPr>
              <a:t>REINVENTING PHOTOTHERAPY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445F872B-4D95-1B7E-593F-02D3F6F0006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2160" y="4515966"/>
            <a:ext cx="2983277" cy="528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3009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kinuvita keynote_safety check" descr="skinuvita keynote_safety check">
            <a:hlinkClick r:id="" action="ppaction://media"/>
            <a:extLst>
              <a:ext uri="{FF2B5EF4-FFF2-40B4-BE49-F238E27FC236}">
                <a16:creationId xmlns:a16="http://schemas.microsoft.com/office/drawing/2014/main" id="{17F05979-A1DE-7BD0-3839-A16B3F775A0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88" y="4763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033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kinuvita keynote_irradiation" descr="skinuvita keynote_irradiation">
            <a:hlinkClick r:id="" action="ppaction://media"/>
            <a:extLst>
              <a:ext uri="{FF2B5EF4-FFF2-40B4-BE49-F238E27FC236}">
                <a16:creationId xmlns:a16="http://schemas.microsoft.com/office/drawing/2014/main" id="{0DE15756-559B-9A66-065E-DD39D2AB808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4763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903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kinuvita keynote_feedback" descr="skinuvita keynote_feedback">
            <a:hlinkClick r:id="" action="ppaction://media"/>
            <a:extLst>
              <a:ext uri="{FF2B5EF4-FFF2-40B4-BE49-F238E27FC236}">
                <a16:creationId xmlns:a16="http://schemas.microsoft.com/office/drawing/2014/main" id="{D10CD928-52F9-F47F-DACF-48B5704CF83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88" y="4763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9455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2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kinuvita keynote_followup" descr="skinuvita keynote_followup">
            <a:hlinkClick r:id="" action="ppaction://media"/>
            <a:extLst>
              <a:ext uri="{FF2B5EF4-FFF2-40B4-BE49-F238E27FC236}">
                <a16:creationId xmlns:a16="http://schemas.microsoft.com/office/drawing/2014/main" id="{204AE1E4-18A0-6627-7EC7-6AD0D2F27A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88" y="4763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36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5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1E86E046-C6A6-EA44-90C8-8F295FD71E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02243" y="1105275"/>
            <a:ext cx="5460361" cy="362258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131F3F5-EBCA-6D4F-9B37-B983BDB9A8AD}"/>
              </a:ext>
            </a:extLst>
          </p:cNvPr>
          <p:cNvSpPr txBox="1"/>
          <p:nvPr/>
        </p:nvSpPr>
        <p:spPr>
          <a:xfrm>
            <a:off x="578745" y="553753"/>
            <a:ext cx="256288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spc="20" dirty="0">
                <a:solidFill>
                  <a:srgbClr val="2C6B76"/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ALGORITHMUS</a:t>
            </a:r>
            <a:br>
              <a:rPr lang="en-GB" b="1" spc="20" dirty="0">
                <a:solidFill>
                  <a:srgbClr val="2C6B76"/>
                </a:solidFill>
                <a:latin typeface="Corbel" panose="020B0503020204020204" pitchFamily="34" charset="0"/>
                <a:cs typeface="Calibri" panose="020F0502020204030204" pitchFamily="34" charset="0"/>
              </a:rPr>
            </a:br>
            <a:r>
              <a:rPr lang="en-GB" sz="1600" spc="20" dirty="0">
                <a:solidFill>
                  <a:srgbClr val="31B9C6"/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ZUR DOSIS OPTIMIERUNG</a:t>
            </a:r>
            <a:endParaRPr lang="en-DE" spc="20" dirty="0">
              <a:solidFill>
                <a:srgbClr val="31B9C6"/>
              </a:solidFill>
              <a:latin typeface="Corbel" panose="020B0503020204020204" pitchFamily="34" charset="0"/>
              <a:cs typeface="Calibri" panose="020F0502020204030204" pitchFamily="34" charset="0"/>
            </a:endParaRPr>
          </a:p>
        </p:txBody>
      </p:sp>
      <p:grpSp>
        <p:nvGrpSpPr>
          <p:cNvPr id="23" name="Gruppieren 22">
            <a:extLst>
              <a:ext uri="{FF2B5EF4-FFF2-40B4-BE49-F238E27FC236}">
                <a16:creationId xmlns:a16="http://schemas.microsoft.com/office/drawing/2014/main" id="{361275E4-EB82-6C6F-2D4C-FB8F4691DC43}"/>
              </a:ext>
            </a:extLst>
          </p:cNvPr>
          <p:cNvGrpSpPr/>
          <p:nvPr/>
        </p:nvGrpSpPr>
        <p:grpSpPr>
          <a:xfrm>
            <a:off x="5827427" y="1035571"/>
            <a:ext cx="2248670" cy="571827"/>
            <a:chOff x="5281904" y="872695"/>
            <a:chExt cx="2248670" cy="571827"/>
          </a:xfrm>
        </p:grpSpPr>
        <p:sp>
          <p:nvSpPr>
            <p:cNvPr id="10" name="Abgerundete rechteckige Legende 9">
              <a:extLst>
                <a:ext uri="{FF2B5EF4-FFF2-40B4-BE49-F238E27FC236}">
                  <a16:creationId xmlns:a16="http://schemas.microsoft.com/office/drawing/2014/main" id="{53AD06B9-6DE5-DB44-3F95-60C55AFAEEF0}"/>
                </a:ext>
              </a:extLst>
            </p:cNvPr>
            <p:cNvSpPr/>
            <p:nvPr/>
          </p:nvSpPr>
          <p:spPr>
            <a:xfrm>
              <a:off x="5281904" y="896835"/>
              <a:ext cx="2248670" cy="547687"/>
            </a:xfrm>
            <a:prstGeom prst="wedgeRoundRectCallout">
              <a:avLst>
                <a:gd name="adj1" fmla="val -43838"/>
                <a:gd name="adj2" fmla="val 125399"/>
                <a:gd name="adj3" fmla="val 16667"/>
              </a:avLst>
            </a:prstGeom>
            <a:ln>
              <a:solidFill>
                <a:srgbClr val="2C6B76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3" name="Textfeld 12">
              <a:extLst>
                <a:ext uri="{FF2B5EF4-FFF2-40B4-BE49-F238E27FC236}">
                  <a16:creationId xmlns:a16="http://schemas.microsoft.com/office/drawing/2014/main" id="{6D0E5B4F-0A8E-254D-AD7D-2FDA02132E20}"/>
                </a:ext>
              </a:extLst>
            </p:cNvPr>
            <p:cNvSpPr txBox="1"/>
            <p:nvPr/>
          </p:nvSpPr>
          <p:spPr>
            <a:xfrm>
              <a:off x="5970179" y="872695"/>
              <a:ext cx="81144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2800" b="1" dirty="0">
                  <a:solidFill>
                    <a:srgbClr val="2C6B7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93%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DCDC7E9E-8D20-2245-B52B-497452C65F0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47872" y="876273"/>
              <a:ext cx="504000" cy="504000"/>
            </a:xfrm>
            <a:prstGeom prst="rect">
              <a:avLst/>
            </a:prstGeom>
          </p:spPr>
        </p:pic>
        <p:sp>
          <p:nvSpPr>
            <p:cNvPr id="6" name="Textfeld 5">
              <a:extLst>
                <a:ext uri="{FF2B5EF4-FFF2-40B4-BE49-F238E27FC236}">
                  <a16:creationId xmlns:a16="http://schemas.microsoft.com/office/drawing/2014/main" id="{08314656-7361-B2B5-4685-0C1CCB17B246}"/>
                </a:ext>
              </a:extLst>
            </p:cNvPr>
            <p:cNvSpPr txBox="1"/>
            <p:nvPr/>
          </p:nvSpPr>
          <p:spPr>
            <a:xfrm>
              <a:off x="6638753" y="918862"/>
              <a:ext cx="74571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de-DE" sz="1100" dirty="0">
                  <a:solidFill>
                    <a:srgbClr val="2C6B7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ERYTHEM</a:t>
              </a:r>
              <a:br>
                <a:rPr lang="de-DE" sz="1100" dirty="0">
                  <a:solidFill>
                    <a:srgbClr val="2C6B7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</a:br>
              <a:r>
                <a:rPr lang="de-DE" sz="1100" dirty="0">
                  <a:solidFill>
                    <a:srgbClr val="2C6B7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RISIKO</a:t>
              </a:r>
            </a:p>
          </p:txBody>
        </p:sp>
      </p:grpSp>
      <p:grpSp>
        <p:nvGrpSpPr>
          <p:cNvPr id="22" name="Gruppieren 21">
            <a:extLst>
              <a:ext uri="{FF2B5EF4-FFF2-40B4-BE49-F238E27FC236}">
                <a16:creationId xmlns:a16="http://schemas.microsoft.com/office/drawing/2014/main" id="{5BDADD3B-568A-5E16-8640-E958EC700AA3}"/>
              </a:ext>
            </a:extLst>
          </p:cNvPr>
          <p:cNvGrpSpPr/>
          <p:nvPr/>
        </p:nvGrpSpPr>
        <p:grpSpPr>
          <a:xfrm>
            <a:off x="3411386" y="2039446"/>
            <a:ext cx="2554105" cy="1834283"/>
            <a:chOff x="2865863" y="1923678"/>
            <a:chExt cx="2554105" cy="1834283"/>
          </a:xfrm>
        </p:grpSpPr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6F7881CE-C3AC-D889-1D55-206FED586096}"/>
                </a:ext>
              </a:extLst>
            </p:cNvPr>
            <p:cNvSpPr/>
            <p:nvPr/>
          </p:nvSpPr>
          <p:spPr>
            <a:xfrm>
              <a:off x="5286900" y="1923678"/>
              <a:ext cx="133068" cy="144016"/>
            </a:xfrm>
            <a:prstGeom prst="ellipse">
              <a:avLst/>
            </a:prstGeom>
            <a:solidFill>
              <a:schemeClr val="bg1"/>
            </a:solidFill>
            <a:ln w="38100">
              <a:solidFill>
                <a:srgbClr val="2C6B7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1" name="Freihandform 20">
              <a:extLst>
                <a:ext uri="{FF2B5EF4-FFF2-40B4-BE49-F238E27FC236}">
                  <a16:creationId xmlns:a16="http://schemas.microsoft.com/office/drawing/2014/main" id="{0E180111-25DE-DC6A-4A48-33C187D7FD73}"/>
                </a:ext>
              </a:extLst>
            </p:cNvPr>
            <p:cNvSpPr/>
            <p:nvPr/>
          </p:nvSpPr>
          <p:spPr>
            <a:xfrm>
              <a:off x="2865863" y="2040673"/>
              <a:ext cx="2408664" cy="1717288"/>
            </a:xfrm>
            <a:custGeom>
              <a:avLst/>
              <a:gdLst>
                <a:gd name="connsiteX0" fmla="*/ 0 w 2408664"/>
                <a:gd name="connsiteY0" fmla="*/ 1717288 h 1717288"/>
                <a:gd name="connsiteX1" fmla="*/ 568713 w 2408664"/>
                <a:gd name="connsiteY1" fmla="*/ 1204332 h 1717288"/>
                <a:gd name="connsiteX2" fmla="*/ 1126274 w 2408664"/>
                <a:gd name="connsiteY2" fmla="*/ 802888 h 1717288"/>
                <a:gd name="connsiteX3" fmla="*/ 1706137 w 2408664"/>
                <a:gd name="connsiteY3" fmla="*/ 434898 h 1717288"/>
                <a:gd name="connsiteX4" fmla="*/ 2274849 w 2408664"/>
                <a:gd name="connsiteY4" fmla="*/ 78059 h 1717288"/>
                <a:gd name="connsiteX5" fmla="*/ 2408664 w 2408664"/>
                <a:gd name="connsiteY5" fmla="*/ 0 h 17172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08664" h="1717288">
                  <a:moveTo>
                    <a:pt x="0" y="1717288"/>
                  </a:moveTo>
                  <a:cubicBezTo>
                    <a:pt x="190500" y="1537010"/>
                    <a:pt x="381001" y="1356732"/>
                    <a:pt x="568713" y="1204332"/>
                  </a:cubicBezTo>
                  <a:cubicBezTo>
                    <a:pt x="756425" y="1051932"/>
                    <a:pt x="936703" y="931127"/>
                    <a:pt x="1126274" y="802888"/>
                  </a:cubicBezTo>
                  <a:cubicBezTo>
                    <a:pt x="1315845" y="674649"/>
                    <a:pt x="1706137" y="434898"/>
                    <a:pt x="1706137" y="434898"/>
                  </a:cubicBezTo>
                  <a:lnTo>
                    <a:pt x="2274849" y="78059"/>
                  </a:lnTo>
                  <a:cubicBezTo>
                    <a:pt x="2391937" y="5576"/>
                    <a:pt x="2400300" y="2788"/>
                    <a:pt x="2408664" y="0"/>
                  </a:cubicBezTo>
                </a:path>
              </a:pathLst>
            </a:custGeom>
            <a:noFill/>
            <a:ln w="38100">
              <a:solidFill>
                <a:srgbClr val="2C6B7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2" name="Picture 16" descr="Graphical user interface&#10;&#10;Description automatically generated">
            <a:extLst>
              <a:ext uri="{FF2B5EF4-FFF2-40B4-BE49-F238E27FC236}">
                <a16:creationId xmlns:a16="http://schemas.microsoft.com/office/drawing/2014/main" id="{1ED82866-4AE7-C6D8-25C5-345422C982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2385029"/>
            <a:ext cx="3019061" cy="210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9307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B2E25A5-99CF-8445-AA7A-E6B6F1848A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4668" y="986437"/>
            <a:ext cx="1460548" cy="994172"/>
          </a:xfrm>
        </p:spPr>
        <p:txBody>
          <a:bodyPr>
            <a:normAutofit/>
          </a:bodyPr>
          <a:lstStyle/>
          <a:p>
            <a:pPr algn="ctr"/>
            <a:r>
              <a:rPr lang="de-DE" sz="2700" b="1" spc="10" dirty="0">
                <a:solidFill>
                  <a:srgbClr val="2C6B76"/>
                </a:solidFill>
                <a:latin typeface="Corbel" panose="020B0503020204020204" pitchFamily="34" charset="0"/>
              </a:rPr>
              <a:t>BEFORE</a:t>
            </a:r>
          </a:p>
        </p:txBody>
      </p:sp>
      <p:pic>
        <p:nvPicPr>
          <p:cNvPr id="3" name="PsoriasisUnterBestrahlungZeitrafferderHandohneÜbergängeFinalEndgültig" descr="PsoriasisUnterBestrahlungZeitrafferderHandohneÜbergängeFinalEndgültig">
            <a:hlinkClick r:id="" action="ppaction://media"/>
            <a:extLst>
              <a:ext uri="{FF2B5EF4-FFF2-40B4-BE49-F238E27FC236}">
                <a16:creationId xmlns:a16="http://schemas.microsoft.com/office/drawing/2014/main" id="{AFAC2C14-D31B-0B4D-AA0B-CE5ADF1F4FD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5"/>
          <a:srcRect l="21617" t="26107" r="18534" b="19293"/>
          <a:stretch/>
        </p:blipFill>
        <p:spPr>
          <a:xfrm>
            <a:off x="4703891" y="1779662"/>
            <a:ext cx="4440109" cy="2278477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74B7BCD1-48D5-944E-95AA-6749CA7CB66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784200"/>
            <a:ext cx="4427984" cy="2278477"/>
          </a:xfrm>
          <a:prstGeom prst="rect">
            <a:avLst/>
          </a:prstGeom>
        </p:spPr>
      </p:pic>
      <p:sp>
        <p:nvSpPr>
          <p:cNvPr id="4" name="Titel 1">
            <a:extLst>
              <a:ext uri="{FF2B5EF4-FFF2-40B4-BE49-F238E27FC236}">
                <a16:creationId xmlns:a16="http://schemas.microsoft.com/office/drawing/2014/main" id="{3B166F93-A918-FE93-163E-D5F9D90333DF}"/>
              </a:ext>
            </a:extLst>
          </p:cNvPr>
          <p:cNvSpPr txBox="1">
            <a:spLocks/>
          </p:cNvSpPr>
          <p:nvPr/>
        </p:nvSpPr>
        <p:spPr>
          <a:xfrm>
            <a:off x="4788024" y="986437"/>
            <a:ext cx="4427982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de-DE" sz="2700" b="1" spc="10" dirty="0">
                <a:solidFill>
                  <a:srgbClr val="2C6B76"/>
                </a:solidFill>
                <a:latin typeface="Corbel" panose="020B0503020204020204" pitchFamily="34" charset="0"/>
              </a:rPr>
              <a:t>NACH 6 WOCHEN</a:t>
            </a:r>
          </a:p>
        </p:txBody>
      </p:sp>
    </p:spTree>
    <p:extLst>
      <p:ext uri="{BB962C8B-B14F-4D97-AF65-F5344CB8AC3E}">
        <p14:creationId xmlns:p14="http://schemas.microsoft.com/office/powerpoint/2010/main" val="3749724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019C5ABC-BCF6-17C7-E6FF-CC2BF493EA2A}"/>
              </a:ext>
            </a:extLst>
          </p:cNvPr>
          <p:cNvGrpSpPr/>
          <p:nvPr/>
        </p:nvGrpSpPr>
        <p:grpSpPr>
          <a:xfrm>
            <a:off x="5940152" y="1779662"/>
            <a:ext cx="2612588" cy="2248454"/>
            <a:chOff x="395536" y="1851670"/>
            <a:chExt cx="2612588" cy="224845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668606D-BD45-0F6A-9298-F3E035581BD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167516" y="1851670"/>
              <a:ext cx="1215000" cy="1215000"/>
            </a:xfrm>
            <a:prstGeom prst="rect">
              <a:avLst/>
            </a:prstGeom>
          </p:spPr>
        </p:pic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62906036-7E57-3046-9BC1-B6536F3B2225}"/>
                </a:ext>
              </a:extLst>
            </p:cNvPr>
            <p:cNvSpPr/>
            <p:nvPr/>
          </p:nvSpPr>
          <p:spPr>
            <a:xfrm>
              <a:off x="1108559" y="3109812"/>
              <a:ext cx="1339149" cy="523220"/>
            </a:xfrm>
            <a:prstGeom prst="rect">
              <a:avLst/>
            </a:prstGeom>
          </p:spPr>
          <p:txBody>
            <a:bodyPr wrap="none" lIns="91440" tIns="45720" rIns="91440" bIns="45720" anchor="t">
              <a:spAutoFit/>
            </a:bodyPr>
            <a:lstStyle/>
            <a:p>
              <a:r>
                <a:rPr lang="de-DE" sz="2800" b="1" spc="70" dirty="0">
                  <a:solidFill>
                    <a:srgbClr val="2C6B7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5.064 </a:t>
              </a:r>
              <a:r>
                <a:rPr lang="en-DE" sz="2800" b="1" spc="70">
                  <a:solidFill>
                    <a:srgbClr val="2C6B76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€</a:t>
              </a:r>
              <a:endParaRPr lang="de-DE" sz="2800" b="1" spc="70" dirty="0">
                <a:solidFill>
                  <a:srgbClr val="2C6B7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3" name="Rectangle 23">
              <a:extLst>
                <a:ext uri="{FF2B5EF4-FFF2-40B4-BE49-F238E27FC236}">
                  <a16:creationId xmlns:a16="http://schemas.microsoft.com/office/drawing/2014/main" id="{26CAD4A4-705E-D978-1BC0-92ED845B22F6}"/>
                </a:ext>
              </a:extLst>
            </p:cNvPr>
            <p:cNvSpPr/>
            <p:nvPr/>
          </p:nvSpPr>
          <p:spPr>
            <a:xfrm>
              <a:off x="395536" y="3546126"/>
              <a:ext cx="2612588" cy="553998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de-DE" sz="1200" b="1" spc="70" dirty="0">
                  <a:solidFill>
                    <a:srgbClr val="31B9C6"/>
                  </a:solidFill>
                  <a:latin typeface="Corbel"/>
                </a:rPr>
                <a:t>EINSPARUNG</a:t>
              </a:r>
            </a:p>
            <a:p>
              <a:pPr algn="ctr"/>
              <a:r>
                <a:rPr lang="de-DE" sz="900" spc="70" dirty="0">
                  <a:solidFill>
                    <a:srgbClr val="2C6B76"/>
                  </a:solidFill>
                  <a:latin typeface="Corbel"/>
                </a:rPr>
                <a:t>ARZNEIMITTELKOSTEN</a:t>
              </a:r>
              <a:br>
                <a:rPr lang="de-DE" sz="900" spc="70" dirty="0">
                  <a:solidFill>
                    <a:srgbClr val="2C6B76"/>
                  </a:solidFill>
                  <a:latin typeface="Corbel"/>
                </a:rPr>
              </a:br>
              <a:endParaRPr lang="de-DE" sz="900" spc="70" dirty="0">
                <a:solidFill>
                  <a:srgbClr val="2C6B76"/>
                </a:solidFill>
                <a:latin typeface="Corbel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569420F6-D4C8-7556-E8B5-CE2D53F232EB}"/>
              </a:ext>
            </a:extLst>
          </p:cNvPr>
          <p:cNvGrpSpPr>
            <a:grpSpLocks noChangeAspect="1"/>
          </p:cNvGrpSpPr>
          <p:nvPr/>
        </p:nvGrpSpPr>
        <p:grpSpPr>
          <a:xfrm>
            <a:off x="1001769" y="1775407"/>
            <a:ext cx="1603373" cy="1350000"/>
            <a:chOff x="3990539" y="1804092"/>
            <a:chExt cx="1543514" cy="1297800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6CDE9CB8-D633-A8C5-E954-3A398BA2D9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90539" y="1804092"/>
              <a:ext cx="1325714" cy="1080000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A06032A-9216-078A-5AEA-84A3AAFBBA0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98453" y="2666292"/>
              <a:ext cx="435600" cy="435600"/>
            </a:xfrm>
            <a:prstGeom prst="rect">
              <a:avLst/>
            </a:prstGeom>
          </p:spPr>
        </p:pic>
      </p:grpSp>
      <p:sp>
        <p:nvSpPr>
          <p:cNvPr id="5" name="Rectangle 24">
            <a:extLst>
              <a:ext uri="{FF2B5EF4-FFF2-40B4-BE49-F238E27FC236}">
                <a16:creationId xmlns:a16="http://schemas.microsoft.com/office/drawing/2014/main" id="{490293E8-0956-4FFF-787A-0AD13198B897}"/>
              </a:ext>
            </a:extLst>
          </p:cNvPr>
          <p:cNvSpPr/>
          <p:nvPr/>
        </p:nvSpPr>
        <p:spPr>
          <a:xfrm>
            <a:off x="1374636" y="3037804"/>
            <a:ext cx="860172" cy="523220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de-DE" sz="2800" b="1" spc="70" dirty="0">
                <a:solidFill>
                  <a:srgbClr val="2C6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38 h</a:t>
            </a:r>
          </a:p>
        </p:txBody>
      </p:sp>
      <p:sp>
        <p:nvSpPr>
          <p:cNvPr id="7" name="Rectangle 23">
            <a:extLst>
              <a:ext uri="{FF2B5EF4-FFF2-40B4-BE49-F238E27FC236}">
                <a16:creationId xmlns:a16="http://schemas.microsoft.com/office/drawing/2014/main" id="{EB5952D8-D391-AE0E-1945-6E51E5AA9851}"/>
              </a:ext>
            </a:extLst>
          </p:cNvPr>
          <p:cNvSpPr/>
          <p:nvPr/>
        </p:nvSpPr>
        <p:spPr>
          <a:xfrm>
            <a:off x="497162" y="3474118"/>
            <a:ext cx="2612588" cy="41549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de-DE" sz="1200" b="1" spc="70" dirty="0">
                <a:solidFill>
                  <a:srgbClr val="31B9C6"/>
                </a:solidFill>
                <a:latin typeface="Corbel"/>
              </a:rPr>
              <a:t>ZEITERSPARNIS</a:t>
            </a:r>
          </a:p>
          <a:p>
            <a:pPr algn="ctr"/>
            <a:r>
              <a:rPr lang="de-DE" sz="900" spc="70" dirty="0">
                <a:solidFill>
                  <a:srgbClr val="2C6B76"/>
                </a:solidFill>
                <a:latin typeface="Corbel"/>
              </a:rPr>
              <a:t>FÜR BETROFFENE</a:t>
            </a:r>
          </a:p>
        </p:txBody>
      </p:sp>
      <p:sp>
        <p:nvSpPr>
          <p:cNvPr id="10" name="Rectangle 24">
            <a:extLst>
              <a:ext uri="{FF2B5EF4-FFF2-40B4-BE49-F238E27FC236}">
                <a16:creationId xmlns:a16="http://schemas.microsoft.com/office/drawing/2014/main" id="{799E18F9-BD15-FC3B-2AD6-5BFFEACB9124}"/>
              </a:ext>
            </a:extLst>
          </p:cNvPr>
          <p:cNvSpPr/>
          <p:nvPr/>
        </p:nvSpPr>
        <p:spPr>
          <a:xfrm>
            <a:off x="3862092" y="3037804"/>
            <a:ext cx="1505220" cy="523220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r>
              <a:rPr lang="de-DE" sz="2800" b="1" spc="70" dirty="0">
                <a:solidFill>
                  <a:srgbClr val="2C6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46,56 kg</a:t>
            </a:r>
          </a:p>
        </p:txBody>
      </p:sp>
      <p:sp>
        <p:nvSpPr>
          <p:cNvPr id="11" name="Rectangle 23">
            <a:extLst>
              <a:ext uri="{FF2B5EF4-FFF2-40B4-BE49-F238E27FC236}">
                <a16:creationId xmlns:a16="http://schemas.microsoft.com/office/drawing/2014/main" id="{64574792-A970-93EF-1CB4-DD3C505FBC6D}"/>
              </a:ext>
            </a:extLst>
          </p:cNvPr>
          <p:cNvSpPr/>
          <p:nvPr/>
        </p:nvSpPr>
        <p:spPr>
          <a:xfrm>
            <a:off x="3305474" y="3474118"/>
            <a:ext cx="2612588" cy="553998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de-DE" sz="1200" b="1" spc="70" dirty="0">
                <a:solidFill>
                  <a:srgbClr val="31B9C6"/>
                </a:solidFill>
                <a:latin typeface="Corbel"/>
              </a:rPr>
              <a:t>CO2 ERSPARNIS</a:t>
            </a:r>
          </a:p>
          <a:p>
            <a:pPr algn="ctr"/>
            <a:r>
              <a:rPr lang="de-DE" sz="900" spc="70" dirty="0">
                <a:solidFill>
                  <a:srgbClr val="2C6B76"/>
                </a:solidFill>
                <a:latin typeface="Corbel"/>
              </a:rPr>
              <a:t>DURCH ENTFALLENDE FAHRTEN</a:t>
            </a:r>
            <a:br>
              <a:rPr lang="de-DE" sz="900" spc="70" dirty="0">
                <a:solidFill>
                  <a:srgbClr val="2C6B76"/>
                </a:solidFill>
                <a:latin typeface="Corbel"/>
              </a:rPr>
            </a:br>
            <a:endParaRPr lang="de-DE" sz="900" spc="70" dirty="0">
              <a:solidFill>
                <a:srgbClr val="2C6B76"/>
              </a:solidFill>
              <a:latin typeface="Corbel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42FF4B69-0942-1EF3-CD42-B528C61D860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40002" y="1706055"/>
            <a:ext cx="1543532" cy="1350000"/>
          </a:xfrm>
          <a:prstGeom prst="rect">
            <a:avLst/>
          </a:prstGeom>
        </p:spPr>
      </p:pic>
      <p:sp>
        <p:nvSpPr>
          <p:cNvPr id="6" name="Rectangle 20">
            <a:extLst>
              <a:ext uri="{FF2B5EF4-FFF2-40B4-BE49-F238E27FC236}">
                <a16:creationId xmlns:a16="http://schemas.microsoft.com/office/drawing/2014/main" id="{B51D2B2F-2D5B-E2D1-6F1E-EE5CB4A0E8E1}"/>
              </a:ext>
            </a:extLst>
          </p:cNvPr>
          <p:cNvSpPr/>
          <p:nvPr/>
        </p:nvSpPr>
        <p:spPr>
          <a:xfrm>
            <a:off x="1" y="472179"/>
            <a:ext cx="9144000" cy="53091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de-DE" sz="2850" b="1" spc="70" dirty="0">
                <a:solidFill>
                  <a:srgbClr val="2C6B76"/>
                </a:solidFill>
                <a:latin typeface="Corbel"/>
                <a:cs typeface="Calibri" panose="020F0502020204030204" pitchFamily="34" charset="0"/>
              </a:rPr>
              <a:t>IMPACT</a:t>
            </a:r>
            <a:endParaRPr lang="de-DE" sz="2850" b="1" spc="70" dirty="0">
              <a:solidFill>
                <a:srgbClr val="2C6B7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173424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0">
            <a:extLst>
              <a:ext uri="{FF2B5EF4-FFF2-40B4-BE49-F238E27FC236}">
                <a16:creationId xmlns:a16="http://schemas.microsoft.com/office/drawing/2014/main" id="{B51D2B2F-2D5B-E2D1-6F1E-EE5CB4A0E8E1}"/>
              </a:ext>
            </a:extLst>
          </p:cNvPr>
          <p:cNvSpPr/>
          <p:nvPr/>
        </p:nvSpPr>
        <p:spPr>
          <a:xfrm>
            <a:off x="1" y="472179"/>
            <a:ext cx="9144000" cy="53091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de-DE" sz="2850" b="1" spc="70" dirty="0">
                <a:solidFill>
                  <a:srgbClr val="2C6B76"/>
                </a:solidFill>
                <a:latin typeface="Corbel"/>
                <a:cs typeface="Calibri" panose="020F0502020204030204" pitchFamily="34" charset="0"/>
              </a:rPr>
              <a:t>DERMATOLOGISCHE MEHRWERTE</a:t>
            </a:r>
            <a:endParaRPr lang="de-DE" sz="2850" b="1" spc="70" dirty="0">
              <a:solidFill>
                <a:srgbClr val="2C6B76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CFF6FC10-814F-8194-8FA4-17F3FD211258}"/>
              </a:ext>
            </a:extLst>
          </p:cNvPr>
          <p:cNvSpPr txBox="1"/>
          <p:nvPr/>
        </p:nvSpPr>
        <p:spPr>
          <a:xfrm>
            <a:off x="1633695" y="3165421"/>
            <a:ext cx="20111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>
                <a:solidFill>
                  <a:srgbClr val="2C6B76"/>
                </a:solidFill>
              </a:rPr>
              <a:t>MEHR FLEXIBILITÄT</a:t>
            </a:r>
            <a:br>
              <a:rPr lang="de-DE" b="1" dirty="0">
                <a:solidFill>
                  <a:srgbClr val="2C6B76"/>
                </a:solidFill>
              </a:rPr>
            </a:br>
            <a:r>
              <a:rPr lang="de-DE" b="1" dirty="0">
                <a:solidFill>
                  <a:srgbClr val="2C6B76"/>
                </a:solidFill>
              </a:rPr>
              <a:t>IM PRAXISALLTAG</a:t>
            </a:r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E852862A-62F4-5F41-49EA-FD55199B0641}"/>
              </a:ext>
            </a:extLst>
          </p:cNvPr>
          <p:cNvSpPr txBox="1"/>
          <p:nvPr/>
        </p:nvSpPr>
        <p:spPr>
          <a:xfrm>
            <a:off x="5004048" y="3177885"/>
            <a:ext cx="28775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b="1" dirty="0">
                <a:solidFill>
                  <a:srgbClr val="2C6B76"/>
                </a:solidFill>
              </a:rPr>
              <a:t>ZUSÄTZLICHE</a:t>
            </a:r>
            <a:br>
              <a:rPr lang="de-DE" b="1" dirty="0">
                <a:solidFill>
                  <a:srgbClr val="2C6B76"/>
                </a:solidFill>
              </a:rPr>
            </a:br>
            <a:r>
              <a:rPr lang="de-DE" b="1" dirty="0">
                <a:solidFill>
                  <a:srgbClr val="2C6B76"/>
                </a:solidFill>
              </a:rPr>
              <a:t>VERGÜTUNGSMÖGLICHKEIT</a:t>
            </a:r>
          </a:p>
        </p:txBody>
      </p:sp>
      <p:pic>
        <p:nvPicPr>
          <p:cNvPr id="9" name="Picture 4" descr="A screenshot of a video game&#10;&#10;Description automatically generated">
            <a:extLst>
              <a:ext uri="{FF2B5EF4-FFF2-40B4-BE49-F238E27FC236}">
                <a16:creationId xmlns:a16="http://schemas.microsoft.com/office/drawing/2014/main" id="{EB4D264C-2BFF-2B37-3700-301C8D4C02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97151" y="1813848"/>
            <a:ext cx="1804204" cy="1522552"/>
          </a:xfrm>
          <a:prstGeom prst="rect">
            <a:avLst/>
          </a:prstGeom>
        </p:spPr>
      </p:pic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B58E909D-80BE-7CB3-8280-6A92CE7A8CA0}"/>
              </a:ext>
            </a:extLst>
          </p:cNvPr>
          <p:cNvGrpSpPr/>
          <p:nvPr/>
        </p:nvGrpSpPr>
        <p:grpSpPr>
          <a:xfrm>
            <a:off x="5976995" y="1737041"/>
            <a:ext cx="1339149" cy="1599359"/>
            <a:chOff x="8824258" y="4329000"/>
            <a:chExt cx="2013449" cy="2404684"/>
          </a:xfrm>
        </p:grpSpPr>
        <p:pic>
          <p:nvPicPr>
            <p:cNvPr id="14" name="Picture 6" descr="Icon&#10;&#10;Description automatically generated">
              <a:extLst>
                <a:ext uri="{FF2B5EF4-FFF2-40B4-BE49-F238E27FC236}">
                  <a16:creationId xmlns:a16="http://schemas.microsoft.com/office/drawing/2014/main" id="{57E0637B-B4CB-57D4-3EB1-EE2F6A10CE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824258" y="4329000"/>
              <a:ext cx="1400727" cy="1800000"/>
            </a:xfrm>
            <a:prstGeom prst="rect">
              <a:avLst/>
            </a:prstGeom>
          </p:spPr>
        </p:pic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7941557B-3FC9-9697-3BD7-8616EF4CC6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628339" y="5524316"/>
              <a:ext cx="1209368" cy="12093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8528591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272E34C9-0FD9-5569-FF95-009AFE4B2635}"/>
              </a:ext>
            </a:extLst>
          </p:cNvPr>
          <p:cNvGrpSpPr/>
          <p:nvPr/>
        </p:nvGrpSpPr>
        <p:grpSpPr>
          <a:xfrm>
            <a:off x="1475656" y="1246614"/>
            <a:ext cx="10612069" cy="2652102"/>
            <a:chOff x="1735779" y="382072"/>
            <a:chExt cx="10612069" cy="2652102"/>
          </a:xfrm>
        </p:grpSpPr>
        <p:sp>
          <p:nvSpPr>
            <p:cNvPr id="6" name="Rectangle 20">
              <a:extLst>
                <a:ext uri="{FF2B5EF4-FFF2-40B4-BE49-F238E27FC236}">
                  <a16:creationId xmlns:a16="http://schemas.microsoft.com/office/drawing/2014/main" id="{B51D2B2F-2D5B-E2D1-6F1E-EE5CB4A0E8E1}"/>
                </a:ext>
              </a:extLst>
            </p:cNvPr>
            <p:cNvSpPr/>
            <p:nvPr/>
          </p:nvSpPr>
          <p:spPr>
            <a:xfrm>
              <a:off x="3203848" y="483518"/>
              <a:ext cx="9144000" cy="530915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de-DE" sz="2850" b="1" spc="70" dirty="0">
                  <a:solidFill>
                    <a:srgbClr val="2C6B76"/>
                  </a:solidFill>
                  <a:latin typeface="Corbel"/>
                  <a:cs typeface="Calibri" panose="020F0502020204030204" pitchFamily="34" charset="0"/>
                </a:rPr>
                <a:t>WIR SUCHEN</a:t>
              </a:r>
              <a:endParaRPr lang="de-DE" sz="2850" b="1" spc="70" dirty="0">
                <a:solidFill>
                  <a:srgbClr val="2C6B7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447CF9EB-D646-4139-9867-32FDCFEFB82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duotone>
                <a:schemeClr val="accent5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735779" y="382072"/>
              <a:ext cx="1440159" cy="1440159"/>
            </a:xfrm>
            <a:prstGeom prst="rect">
              <a:avLst/>
            </a:prstGeom>
          </p:spPr>
        </p:pic>
        <p:sp>
          <p:nvSpPr>
            <p:cNvPr id="10" name="Rectangle 20">
              <a:extLst>
                <a:ext uri="{FF2B5EF4-FFF2-40B4-BE49-F238E27FC236}">
                  <a16:creationId xmlns:a16="http://schemas.microsoft.com/office/drawing/2014/main" id="{6EEBDECA-9E8D-FADD-372B-F27DA2E0488B}"/>
                </a:ext>
              </a:extLst>
            </p:cNvPr>
            <p:cNvSpPr/>
            <p:nvPr/>
          </p:nvSpPr>
          <p:spPr>
            <a:xfrm>
              <a:off x="3223908" y="915566"/>
              <a:ext cx="6604676" cy="707886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de-DE" sz="2000" b="1" spc="70" dirty="0">
                  <a:solidFill>
                    <a:srgbClr val="31B9C6"/>
                  </a:solidFill>
                  <a:latin typeface="Corbel"/>
                  <a:cs typeface="Calibri" panose="020F0502020204030204" pitchFamily="34" charset="0"/>
                </a:rPr>
                <a:t>PRAXEN &amp; STUDIENZENTREN</a:t>
              </a:r>
              <a:br>
                <a:rPr lang="de-DE" sz="2000" b="1" spc="70" dirty="0">
                  <a:solidFill>
                    <a:srgbClr val="31B9C6"/>
                  </a:solidFill>
                  <a:latin typeface="Corbel"/>
                  <a:cs typeface="Calibri" panose="020F0502020204030204" pitchFamily="34" charset="0"/>
                </a:rPr>
              </a:br>
              <a:r>
                <a:rPr lang="de-DE" sz="2000" b="1" spc="70" dirty="0">
                  <a:solidFill>
                    <a:srgbClr val="31B9C6"/>
                  </a:solidFill>
                  <a:latin typeface="Corbel"/>
                  <a:cs typeface="Calibri" panose="020F0502020204030204" pitchFamily="34" charset="0"/>
                </a:rPr>
                <a:t>FÜR KLINISCHE ZULASSUNGSSTUDIE</a:t>
              </a:r>
              <a:endParaRPr lang="de-DE" sz="2000" b="1" spc="70" dirty="0">
                <a:solidFill>
                  <a:srgbClr val="31B9C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5" name="Rectangle 20">
              <a:extLst>
                <a:ext uri="{FF2B5EF4-FFF2-40B4-BE49-F238E27FC236}">
                  <a16:creationId xmlns:a16="http://schemas.microsoft.com/office/drawing/2014/main" id="{65B451CE-B4FE-6A51-3C25-9B613EB52033}"/>
                </a:ext>
              </a:extLst>
            </p:cNvPr>
            <p:cNvSpPr/>
            <p:nvPr/>
          </p:nvSpPr>
          <p:spPr>
            <a:xfrm>
              <a:off x="3205654" y="2326288"/>
              <a:ext cx="6604676" cy="707886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de-DE" sz="2000" b="1" spc="70" dirty="0">
                  <a:solidFill>
                    <a:srgbClr val="31B9C6"/>
                  </a:solidFill>
                  <a:latin typeface="Corbel"/>
                  <a:cs typeface="Calibri" panose="020F0502020204030204" pitchFamily="34" charset="0"/>
                </a:rPr>
                <a:t>PARTNERSCHAFTEN</a:t>
              </a:r>
              <a:br>
                <a:rPr lang="de-DE" sz="2000" b="1" spc="70" dirty="0">
                  <a:solidFill>
                    <a:srgbClr val="31B9C6"/>
                  </a:solidFill>
                  <a:latin typeface="Corbel"/>
                  <a:cs typeface="Calibri" panose="020F0502020204030204" pitchFamily="34" charset="0"/>
                </a:rPr>
              </a:br>
              <a:r>
                <a:rPr lang="de-DE" sz="2000" b="1" spc="70" dirty="0">
                  <a:solidFill>
                    <a:srgbClr val="31B9C6"/>
                  </a:solidFill>
                  <a:latin typeface="Corbel"/>
                  <a:cs typeface="Calibri" panose="020F0502020204030204" pitchFamily="34" charset="0"/>
                </a:rPr>
                <a:t>FÜR MARKTEINSTIEG</a:t>
              </a:r>
              <a:endParaRPr lang="de-DE" sz="2000" b="1" spc="70" dirty="0">
                <a:solidFill>
                  <a:srgbClr val="31B9C6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12" name="Picture 31" descr="A picture containing icon&#10;&#10;Description automatically generated">
            <a:extLst>
              <a:ext uri="{FF2B5EF4-FFF2-40B4-BE49-F238E27FC236}">
                <a16:creationId xmlns:a16="http://schemas.microsoft.com/office/drawing/2014/main" id="{2F3CE145-F7DE-0992-9D24-34007A4EEE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5696" y="3061163"/>
            <a:ext cx="849263" cy="950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5898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hteck 17">
            <a:extLst>
              <a:ext uri="{FF2B5EF4-FFF2-40B4-BE49-F238E27FC236}">
                <a16:creationId xmlns:a16="http://schemas.microsoft.com/office/drawing/2014/main" id="{82717C3B-9F88-3F49-AED0-95BEF674C576}"/>
              </a:ext>
            </a:extLst>
          </p:cNvPr>
          <p:cNvSpPr/>
          <p:nvPr/>
        </p:nvSpPr>
        <p:spPr>
          <a:xfrm>
            <a:off x="0" y="2346068"/>
            <a:ext cx="9144000" cy="1526811"/>
          </a:xfrm>
          <a:prstGeom prst="rect">
            <a:avLst/>
          </a:prstGeom>
          <a:solidFill>
            <a:srgbClr val="31B9C6">
              <a:alpha val="23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350"/>
          </a:p>
        </p:txBody>
      </p:sp>
      <p:pic>
        <p:nvPicPr>
          <p:cNvPr id="5" name="Picture 4" descr="Logo, company name&#10;&#10;Description automatically generated">
            <a:extLst>
              <a:ext uri="{FF2B5EF4-FFF2-40B4-BE49-F238E27FC236}">
                <a16:creationId xmlns:a16="http://schemas.microsoft.com/office/drawing/2014/main" id="{BF42F308-5758-CC45-B572-BF2C9647BE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25237"/>
          <a:stretch/>
        </p:blipFill>
        <p:spPr>
          <a:xfrm>
            <a:off x="3632876" y="255433"/>
            <a:ext cx="1817284" cy="110545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6DE6361F-0550-1043-B41A-E8AA07CD6F30}"/>
              </a:ext>
            </a:extLst>
          </p:cNvPr>
          <p:cNvSpPr/>
          <p:nvPr/>
        </p:nvSpPr>
        <p:spPr>
          <a:xfrm>
            <a:off x="1923013" y="1331174"/>
            <a:ext cx="5362174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de-DE" sz="2800" b="1" dirty="0">
                <a:solidFill>
                  <a:srgbClr val="2C6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NACHHALTIGER THERAPIEZUGANG</a:t>
            </a:r>
          </a:p>
          <a:p>
            <a:pPr algn="ctr"/>
            <a:r>
              <a:rPr lang="de-DE" sz="1600" b="1" dirty="0">
                <a:solidFill>
                  <a:srgbClr val="31B9C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UNABHÄNGIG VON WOHNORT, FAMILIE UND BERUF</a:t>
            </a:r>
            <a:endParaRPr lang="en-DE" sz="1600" b="1" spc="20" dirty="0">
              <a:solidFill>
                <a:srgbClr val="31B9C6"/>
              </a:solidFill>
              <a:latin typeface="Corbel" panose="020B0503020204020204" pitchFamily="34" charset="0"/>
            </a:endParaRPr>
          </a:p>
        </p:txBody>
      </p:sp>
      <p:sp>
        <p:nvSpPr>
          <p:cNvPr id="17" name="Rectangle 8">
            <a:extLst>
              <a:ext uri="{FF2B5EF4-FFF2-40B4-BE49-F238E27FC236}">
                <a16:creationId xmlns:a16="http://schemas.microsoft.com/office/drawing/2014/main" id="{4C264C28-E363-2844-9176-2319E30749EB}"/>
              </a:ext>
            </a:extLst>
          </p:cNvPr>
          <p:cNvSpPr/>
          <p:nvPr/>
        </p:nvSpPr>
        <p:spPr>
          <a:xfrm>
            <a:off x="4098946" y="2566261"/>
            <a:ext cx="2047035" cy="102835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400" b="1" spc="20" dirty="0">
                <a:solidFill>
                  <a:srgbClr val="2C6B76"/>
                </a:solidFill>
                <a:latin typeface="Corbel" panose="020B0503020204020204" pitchFamily="34" charset="0"/>
              </a:rPr>
              <a:t>Jan B. Elsner</a:t>
            </a:r>
          </a:p>
          <a:p>
            <a:pPr>
              <a:lnSpc>
                <a:spcPct val="150000"/>
              </a:lnSpc>
            </a:pPr>
            <a:r>
              <a:rPr lang="en-GB" sz="1400" spc="20" dirty="0" err="1">
                <a:solidFill>
                  <a:srgbClr val="2C6B76"/>
                </a:solidFill>
                <a:latin typeface="Corbel" panose="020B0503020204020204" pitchFamily="34" charset="0"/>
              </a:rPr>
              <a:t>jan.elsner@skinuvita.de</a:t>
            </a:r>
            <a:endParaRPr lang="en-GB" sz="1400" spc="20" dirty="0">
              <a:solidFill>
                <a:srgbClr val="2C6B76"/>
              </a:solidFill>
              <a:latin typeface="Corbel" panose="020B0503020204020204" pitchFamily="34" charset="0"/>
            </a:endParaRPr>
          </a:p>
          <a:p>
            <a:pPr>
              <a:lnSpc>
                <a:spcPct val="150000"/>
              </a:lnSpc>
            </a:pPr>
            <a:r>
              <a:rPr lang="en-DE" sz="1400" spc="20" dirty="0">
                <a:solidFill>
                  <a:srgbClr val="2C6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+49 177 8162632</a:t>
            </a:r>
          </a:p>
        </p:txBody>
      </p:sp>
      <p:pic>
        <p:nvPicPr>
          <p:cNvPr id="19" name="Grafik 18">
            <a:extLst>
              <a:ext uri="{FF2B5EF4-FFF2-40B4-BE49-F238E27FC236}">
                <a16:creationId xmlns:a16="http://schemas.microsoft.com/office/drawing/2014/main" id="{DC19FA58-0083-FB41-A7EF-A94018A9C0B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86582" y="4486427"/>
            <a:ext cx="714127" cy="475525"/>
          </a:xfrm>
          <a:prstGeom prst="rect">
            <a:avLst/>
          </a:prstGeom>
        </p:spPr>
      </p:pic>
      <p:pic>
        <p:nvPicPr>
          <p:cNvPr id="21" name="Grafik 20">
            <a:extLst>
              <a:ext uri="{FF2B5EF4-FFF2-40B4-BE49-F238E27FC236}">
                <a16:creationId xmlns:a16="http://schemas.microsoft.com/office/drawing/2014/main" id="{A370517C-EB35-A84C-B64D-4723F91D736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4606" y="4577934"/>
            <a:ext cx="569410" cy="292505"/>
          </a:xfrm>
          <a:prstGeom prst="rect">
            <a:avLst/>
          </a:prstGeom>
        </p:spPr>
      </p:pic>
      <p:pic>
        <p:nvPicPr>
          <p:cNvPr id="22" name="Grafik 21">
            <a:extLst>
              <a:ext uri="{FF2B5EF4-FFF2-40B4-BE49-F238E27FC236}">
                <a16:creationId xmlns:a16="http://schemas.microsoft.com/office/drawing/2014/main" id="{2F3ED124-CF37-524E-B006-4F887EDE5E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39720" y="4386650"/>
            <a:ext cx="655787" cy="675075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920DA7E6-1039-6741-B2A0-848A7C58D4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4610" y="4586132"/>
            <a:ext cx="769446" cy="276117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EFF704C0-DFFE-CF41-898A-E654EA8B02D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69068" y="4515185"/>
            <a:ext cx="400147" cy="446766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9BA4974A-A724-5847-AAD4-2EA2A0ACF4A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40353" y="4426767"/>
            <a:ext cx="985333" cy="435482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33FEEF51-AD60-E945-AA6A-5BA25A358C9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557574" y="4463993"/>
            <a:ext cx="655787" cy="424075"/>
          </a:xfrm>
          <a:prstGeom prst="rect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F3BB9DA2-F05B-D042-AFFD-A5CD8BC0AB0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441557" y="4486427"/>
            <a:ext cx="655787" cy="401641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AE01E742-DC9D-C042-83DB-E9306765D22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76467" y="4543094"/>
            <a:ext cx="752099" cy="288305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60A8767F-245A-0C40-9AB3-F473915D5D4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63304" y="2566261"/>
            <a:ext cx="1130524" cy="1130524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96877237"/>
      </p:ext>
    </p:extLst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66EB5BE5-D43B-6B41-B5DD-E4AA698A287C}"/>
              </a:ext>
            </a:extLst>
          </p:cNvPr>
          <p:cNvSpPr txBox="1"/>
          <p:nvPr/>
        </p:nvSpPr>
        <p:spPr>
          <a:xfrm>
            <a:off x="3118945" y="339502"/>
            <a:ext cx="3076676" cy="6821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50" b="1" spc="20" dirty="0">
                <a:solidFill>
                  <a:srgbClr val="2C6B76"/>
                </a:solidFill>
                <a:latin typeface="Corbel" panose="020B0503020204020204" pitchFamily="34" charset="0"/>
                <a:cs typeface="Calibri" panose="020F0502020204030204" pitchFamily="34" charset="0"/>
              </a:rPr>
              <a:t>PHOTOTHERAPIE</a:t>
            </a:r>
            <a:endParaRPr lang="en-DE" sz="2850" b="1" spc="20" dirty="0">
              <a:solidFill>
                <a:srgbClr val="2C6B76"/>
              </a:solidFill>
              <a:latin typeface="Corbel" panose="020B050302020402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1838E43-1774-BB4A-B4A2-3DCA7C55F400}"/>
              </a:ext>
            </a:extLst>
          </p:cNvPr>
          <p:cNvSpPr/>
          <p:nvPr/>
        </p:nvSpPr>
        <p:spPr>
          <a:xfrm>
            <a:off x="5004048" y="2709504"/>
            <a:ext cx="313018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500" spc="70" dirty="0">
                <a:solidFill>
                  <a:srgbClr val="2C6B76"/>
                </a:solidFill>
                <a:latin typeface="Corbel" panose="020B0503020204020204" pitchFamily="34" charset="0"/>
              </a:rPr>
              <a:t>EFFEKTIV</a:t>
            </a:r>
            <a:endParaRPr lang="en-DE" sz="1500" spc="70" dirty="0">
              <a:solidFill>
                <a:srgbClr val="2C6B76"/>
              </a:solidFill>
              <a:latin typeface="Corbel" panose="020B0503020204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BBC5E5B-050C-7743-BC80-C812582F6D4F}"/>
              </a:ext>
            </a:extLst>
          </p:cNvPr>
          <p:cNvSpPr/>
          <p:nvPr/>
        </p:nvSpPr>
        <p:spPr>
          <a:xfrm>
            <a:off x="5004049" y="3068051"/>
            <a:ext cx="3839537" cy="401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500" spc="70" dirty="0">
                <a:solidFill>
                  <a:srgbClr val="2C6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VERTRÄGLICH</a:t>
            </a:r>
            <a:endParaRPr lang="en-DE" sz="1500" spc="70" dirty="0">
              <a:solidFill>
                <a:srgbClr val="2C6B76"/>
              </a:solidFill>
              <a:latin typeface="Corbel" panose="020B0503020204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2E6954C-0FE5-664A-98C6-E513A237DE56}"/>
              </a:ext>
            </a:extLst>
          </p:cNvPr>
          <p:cNvSpPr/>
          <p:nvPr/>
        </p:nvSpPr>
        <p:spPr>
          <a:xfrm>
            <a:off x="5004049" y="3579102"/>
            <a:ext cx="4564502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500" spc="70" dirty="0">
                <a:solidFill>
                  <a:srgbClr val="2C6B76"/>
                </a:solidFill>
                <a:latin typeface="Corbel" panose="020B0503020204020204" pitchFamily="34" charset="0"/>
              </a:rPr>
              <a:t>GUTES KOSTEN-NUTZEN VERHÄLTNIS</a:t>
            </a:r>
            <a:endParaRPr lang="en-DE" sz="1500" spc="70" dirty="0">
              <a:solidFill>
                <a:srgbClr val="2C6B76"/>
              </a:solidFill>
              <a:latin typeface="Corbel" panose="020B0503020204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55878D4-9FAA-EE4B-BF08-F159391A351B}"/>
              </a:ext>
            </a:extLst>
          </p:cNvPr>
          <p:cNvSpPr/>
          <p:nvPr/>
        </p:nvSpPr>
        <p:spPr>
          <a:xfrm>
            <a:off x="5004048" y="3981098"/>
            <a:ext cx="3839536" cy="402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GB" sz="1500" b="1" spc="70" dirty="0">
                <a:solidFill>
                  <a:srgbClr val="EB7D7D"/>
                </a:solidFill>
                <a:latin typeface="Corbel" panose="020B0503020204020204" pitchFamily="34" charset="0"/>
              </a:rPr>
              <a:t>SEHR AUFWÄNDIG</a:t>
            </a:r>
            <a:endParaRPr lang="en-DE" sz="1500" b="1" spc="70" dirty="0">
              <a:solidFill>
                <a:srgbClr val="EB7D7D"/>
              </a:solidFill>
              <a:latin typeface="Corbel" panose="020B0503020204020204" pitchFamily="34" charset="0"/>
            </a:endParaRPr>
          </a:p>
        </p:txBody>
      </p:sp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25E2DA3C-4000-3C4A-B4E3-248AAF0050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7665" y="4076804"/>
            <a:ext cx="253846" cy="253846"/>
          </a:xfrm>
          <a:prstGeom prst="rect">
            <a:avLst/>
          </a:prstGeom>
        </p:spPr>
      </p:pic>
      <p:pic>
        <p:nvPicPr>
          <p:cNvPr id="22" name="Picture 21" descr="A picture containing clipart&#10;&#10;Description automatically generated">
            <a:extLst>
              <a:ext uri="{FF2B5EF4-FFF2-40B4-BE49-F238E27FC236}">
                <a16:creationId xmlns:a16="http://schemas.microsoft.com/office/drawing/2014/main" id="{2ACE8881-51B8-0A42-BE27-D1C9075AEB8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1648" y="2782462"/>
            <a:ext cx="151016" cy="151016"/>
          </a:xfrm>
          <a:prstGeom prst="rect">
            <a:avLst/>
          </a:prstGeom>
        </p:spPr>
      </p:pic>
      <p:pic>
        <p:nvPicPr>
          <p:cNvPr id="23" name="Picture 22" descr="A picture containing clipart&#10;&#10;Description automatically generated">
            <a:extLst>
              <a:ext uri="{FF2B5EF4-FFF2-40B4-BE49-F238E27FC236}">
                <a16:creationId xmlns:a16="http://schemas.microsoft.com/office/drawing/2014/main" id="{5BC303BF-015C-BF4A-A1C0-0D0B6AA908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9080" y="3235549"/>
            <a:ext cx="151016" cy="151016"/>
          </a:xfrm>
          <a:prstGeom prst="rect">
            <a:avLst/>
          </a:prstGeom>
        </p:spPr>
      </p:pic>
      <p:pic>
        <p:nvPicPr>
          <p:cNvPr id="24" name="Picture 23" descr="A picture containing clipart&#10;&#10;Description automatically generated">
            <a:extLst>
              <a:ext uri="{FF2B5EF4-FFF2-40B4-BE49-F238E27FC236}">
                <a16:creationId xmlns:a16="http://schemas.microsoft.com/office/drawing/2014/main" id="{32F549DF-AD57-524C-9A8A-5F85F45EF6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9080" y="3688638"/>
            <a:ext cx="151016" cy="151016"/>
          </a:xfrm>
          <a:prstGeom prst="rect">
            <a:avLst/>
          </a:prstGeom>
        </p:spPr>
      </p:pic>
      <p:pic>
        <p:nvPicPr>
          <p:cNvPr id="3" name="Grafik 2">
            <a:extLst>
              <a:ext uri="{FF2B5EF4-FFF2-40B4-BE49-F238E27FC236}">
                <a16:creationId xmlns:a16="http://schemas.microsoft.com/office/drawing/2014/main" id="{3AB6777E-5FB6-F0BC-37E0-9011B31B4C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1504419"/>
            <a:ext cx="4267376" cy="2844917"/>
          </a:xfrm>
          <a:prstGeom prst="rect">
            <a:avLst/>
          </a:prstGeom>
        </p:spPr>
      </p:pic>
      <p:sp>
        <p:nvSpPr>
          <p:cNvPr id="4" name="Rectangle 4">
            <a:extLst>
              <a:ext uri="{FF2B5EF4-FFF2-40B4-BE49-F238E27FC236}">
                <a16:creationId xmlns:a16="http://schemas.microsoft.com/office/drawing/2014/main" id="{EB241A9C-9991-3FF1-09BA-CFF2EB0D4131}"/>
              </a:ext>
            </a:extLst>
          </p:cNvPr>
          <p:cNvSpPr/>
          <p:nvPr/>
        </p:nvSpPr>
        <p:spPr>
          <a:xfrm>
            <a:off x="5004048" y="1477999"/>
            <a:ext cx="3130186" cy="6617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500" spc="70" dirty="0">
                <a:solidFill>
                  <a:srgbClr val="2C6B76"/>
                </a:solidFill>
                <a:latin typeface="Corbel" panose="020B0503020204020204" pitchFamily="34" charset="0"/>
              </a:rPr>
              <a:t>KERNBEHANLDUNGSMETHODE</a:t>
            </a:r>
            <a:br>
              <a:rPr lang="en-GB" sz="1500" spc="70" dirty="0">
                <a:solidFill>
                  <a:srgbClr val="2C6B76"/>
                </a:solidFill>
                <a:latin typeface="Corbel" panose="020B0503020204020204" pitchFamily="34" charset="0"/>
              </a:rPr>
            </a:br>
            <a:r>
              <a:rPr lang="en-GB" sz="1100" spc="70" dirty="0">
                <a:solidFill>
                  <a:srgbClr val="31B9C6"/>
                </a:solidFill>
                <a:latin typeface="Corbel" panose="020B0503020204020204" pitchFamily="34" charset="0"/>
              </a:rPr>
              <a:t>PSORIASIS, ATOPISCHE DERMATITIS, VITILIGO, MYCOSIS FUNGOIDES, etc </a:t>
            </a:r>
            <a:endParaRPr lang="en-DE" sz="1500" spc="70" dirty="0">
              <a:solidFill>
                <a:srgbClr val="31B9C6"/>
              </a:solidFill>
              <a:latin typeface="Corbel" panose="020B0503020204020204" pitchFamily="34" charset="0"/>
            </a:endParaRPr>
          </a:p>
        </p:txBody>
      </p:sp>
      <p:sp>
        <p:nvSpPr>
          <p:cNvPr id="9" name="Rectangle 4">
            <a:extLst>
              <a:ext uri="{FF2B5EF4-FFF2-40B4-BE49-F238E27FC236}">
                <a16:creationId xmlns:a16="http://schemas.microsoft.com/office/drawing/2014/main" id="{A144EF1E-9271-F619-919C-5F9F7C585F70}"/>
              </a:ext>
            </a:extLst>
          </p:cNvPr>
          <p:cNvSpPr/>
          <p:nvPr/>
        </p:nvSpPr>
        <p:spPr>
          <a:xfrm>
            <a:off x="5004048" y="2218550"/>
            <a:ext cx="3130186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500" spc="70" dirty="0">
                <a:solidFill>
                  <a:srgbClr val="2C6B76"/>
                </a:solidFill>
                <a:latin typeface="Corbel" panose="020B0503020204020204" pitchFamily="34" charset="0"/>
              </a:rPr>
              <a:t>30+ JAHRE EVIDENZ</a:t>
            </a:r>
            <a:endParaRPr lang="en-DE" sz="1500" spc="70" dirty="0">
              <a:solidFill>
                <a:srgbClr val="2C6B76"/>
              </a:solidFill>
              <a:latin typeface="Corbel" panose="020B0503020204020204" pitchFamily="34" charset="0"/>
            </a:endParaRPr>
          </a:p>
        </p:txBody>
      </p:sp>
      <p:pic>
        <p:nvPicPr>
          <p:cNvPr id="10" name="Picture 21" descr="A picture containing clipart&#10;&#10;Description automatically generated">
            <a:extLst>
              <a:ext uri="{FF2B5EF4-FFF2-40B4-BE49-F238E27FC236}">
                <a16:creationId xmlns:a16="http://schemas.microsoft.com/office/drawing/2014/main" id="{F17D2412-936C-9D0D-7FB7-553C110E40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53306" y="1577592"/>
            <a:ext cx="151016" cy="151016"/>
          </a:xfrm>
          <a:prstGeom prst="rect">
            <a:avLst/>
          </a:prstGeom>
        </p:spPr>
      </p:pic>
      <p:pic>
        <p:nvPicPr>
          <p:cNvPr id="12" name="Picture 21" descr="A picture containing clipart&#10;&#10;Description automatically generated">
            <a:extLst>
              <a:ext uri="{FF2B5EF4-FFF2-40B4-BE49-F238E27FC236}">
                <a16:creationId xmlns:a16="http://schemas.microsoft.com/office/drawing/2014/main" id="{5CDB61E8-E4C9-92DA-1E81-C69453470C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2381" y="2325817"/>
            <a:ext cx="151016" cy="151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7021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0F1F300E-C479-1740-B044-6BF4297F5302}"/>
              </a:ext>
            </a:extLst>
          </p:cNvPr>
          <p:cNvGrpSpPr/>
          <p:nvPr/>
        </p:nvGrpSpPr>
        <p:grpSpPr>
          <a:xfrm>
            <a:off x="5148064" y="1851670"/>
            <a:ext cx="3522815" cy="2210922"/>
            <a:chOff x="715207" y="2173510"/>
            <a:chExt cx="3522815" cy="2210922"/>
          </a:xfrm>
        </p:grpSpPr>
        <p:pic>
          <p:nvPicPr>
            <p:cNvPr id="5" name="Grafik 4">
              <a:extLst>
                <a:ext uri="{FF2B5EF4-FFF2-40B4-BE49-F238E27FC236}">
                  <a16:creationId xmlns:a16="http://schemas.microsoft.com/office/drawing/2014/main" id="{B874111F-E3C3-DC45-A95E-5E171EC7EF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715207" y="2173510"/>
              <a:ext cx="531239" cy="290522"/>
            </a:xfrm>
            <a:prstGeom prst="rect">
              <a:avLst/>
            </a:prstGeom>
          </p:spPr>
        </p:pic>
        <p:pic>
          <p:nvPicPr>
            <p:cNvPr id="11" name="Grafik 10">
              <a:extLst>
                <a:ext uri="{FF2B5EF4-FFF2-40B4-BE49-F238E27FC236}">
                  <a16:creationId xmlns:a16="http://schemas.microsoft.com/office/drawing/2014/main" id="{4AD6F2B2-0D27-884A-90A4-35B9E6E8D43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1314709" y="2181092"/>
              <a:ext cx="531239" cy="290522"/>
            </a:xfrm>
            <a:prstGeom prst="rect">
              <a:avLst/>
            </a:prstGeom>
          </p:spPr>
        </p:pic>
        <p:pic>
          <p:nvPicPr>
            <p:cNvPr id="12" name="Grafik 11">
              <a:extLst>
                <a:ext uri="{FF2B5EF4-FFF2-40B4-BE49-F238E27FC236}">
                  <a16:creationId xmlns:a16="http://schemas.microsoft.com/office/drawing/2014/main" id="{4F18A736-185B-A642-9AFE-C4395871DF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1895595" y="2181092"/>
              <a:ext cx="531239" cy="290522"/>
            </a:xfrm>
            <a:prstGeom prst="rect">
              <a:avLst/>
            </a:prstGeom>
          </p:spPr>
        </p:pic>
        <p:pic>
          <p:nvPicPr>
            <p:cNvPr id="14" name="Grafik 13">
              <a:extLst>
                <a:ext uri="{FF2B5EF4-FFF2-40B4-BE49-F238E27FC236}">
                  <a16:creationId xmlns:a16="http://schemas.microsoft.com/office/drawing/2014/main" id="{8C89E431-23FD-BA49-9994-633758154EC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2476480" y="2181092"/>
              <a:ext cx="531239" cy="290522"/>
            </a:xfrm>
            <a:prstGeom prst="rect">
              <a:avLst/>
            </a:prstGeom>
          </p:spPr>
        </p:pic>
        <p:pic>
          <p:nvPicPr>
            <p:cNvPr id="15" name="Grafik 14">
              <a:extLst>
                <a:ext uri="{FF2B5EF4-FFF2-40B4-BE49-F238E27FC236}">
                  <a16:creationId xmlns:a16="http://schemas.microsoft.com/office/drawing/2014/main" id="{497A636A-FDBA-A54E-96F8-D01E5E37FF2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3079096" y="2173510"/>
              <a:ext cx="531239" cy="290522"/>
            </a:xfrm>
            <a:prstGeom prst="rect">
              <a:avLst/>
            </a:prstGeom>
          </p:spPr>
        </p:pic>
        <p:pic>
          <p:nvPicPr>
            <p:cNvPr id="16" name="Grafik 15">
              <a:extLst>
                <a:ext uri="{FF2B5EF4-FFF2-40B4-BE49-F238E27FC236}">
                  <a16:creationId xmlns:a16="http://schemas.microsoft.com/office/drawing/2014/main" id="{9450723A-76A0-284D-9702-B059E08CD9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3686002" y="2181092"/>
              <a:ext cx="531239" cy="290522"/>
            </a:xfrm>
            <a:prstGeom prst="rect">
              <a:avLst/>
            </a:prstGeom>
          </p:spPr>
        </p:pic>
        <p:pic>
          <p:nvPicPr>
            <p:cNvPr id="17" name="Grafik 16">
              <a:extLst>
                <a:ext uri="{FF2B5EF4-FFF2-40B4-BE49-F238E27FC236}">
                  <a16:creationId xmlns:a16="http://schemas.microsoft.com/office/drawing/2014/main" id="{0620677D-7A18-5A49-96F9-74AC5AB42B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715207" y="2516410"/>
              <a:ext cx="531239" cy="290522"/>
            </a:xfrm>
            <a:prstGeom prst="rect">
              <a:avLst/>
            </a:prstGeom>
          </p:spPr>
        </p:pic>
        <p:pic>
          <p:nvPicPr>
            <p:cNvPr id="18" name="Grafik 17">
              <a:extLst>
                <a:ext uri="{FF2B5EF4-FFF2-40B4-BE49-F238E27FC236}">
                  <a16:creationId xmlns:a16="http://schemas.microsoft.com/office/drawing/2014/main" id="{9F46B55C-383A-CE42-9BC2-E1EB4801F0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1314709" y="2523992"/>
              <a:ext cx="531239" cy="290522"/>
            </a:xfrm>
            <a:prstGeom prst="rect">
              <a:avLst/>
            </a:prstGeom>
          </p:spPr>
        </p:pic>
        <p:pic>
          <p:nvPicPr>
            <p:cNvPr id="19" name="Grafik 18">
              <a:extLst>
                <a:ext uri="{FF2B5EF4-FFF2-40B4-BE49-F238E27FC236}">
                  <a16:creationId xmlns:a16="http://schemas.microsoft.com/office/drawing/2014/main" id="{78AE3DAF-9FC5-9A49-A9DE-4AF1251D557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1895595" y="2523992"/>
              <a:ext cx="531239" cy="290522"/>
            </a:xfrm>
            <a:prstGeom prst="rect">
              <a:avLst/>
            </a:prstGeom>
          </p:spPr>
        </p:pic>
        <p:pic>
          <p:nvPicPr>
            <p:cNvPr id="20" name="Grafik 19">
              <a:extLst>
                <a:ext uri="{FF2B5EF4-FFF2-40B4-BE49-F238E27FC236}">
                  <a16:creationId xmlns:a16="http://schemas.microsoft.com/office/drawing/2014/main" id="{D11C14B4-9CED-FD41-A513-C045C0B8D6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2476480" y="2523992"/>
              <a:ext cx="531239" cy="290522"/>
            </a:xfrm>
            <a:prstGeom prst="rect">
              <a:avLst/>
            </a:prstGeom>
          </p:spPr>
        </p:pic>
        <p:pic>
          <p:nvPicPr>
            <p:cNvPr id="21" name="Grafik 20">
              <a:extLst>
                <a:ext uri="{FF2B5EF4-FFF2-40B4-BE49-F238E27FC236}">
                  <a16:creationId xmlns:a16="http://schemas.microsoft.com/office/drawing/2014/main" id="{DBE9D64C-11B6-E34F-A5AE-E12698EC03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3079096" y="2516410"/>
              <a:ext cx="531239" cy="290522"/>
            </a:xfrm>
            <a:prstGeom prst="rect">
              <a:avLst/>
            </a:prstGeom>
          </p:spPr>
        </p:pic>
        <p:pic>
          <p:nvPicPr>
            <p:cNvPr id="22" name="Grafik 21">
              <a:extLst>
                <a:ext uri="{FF2B5EF4-FFF2-40B4-BE49-F238E27FC236}">
                  <a16:creationId xmlns:a16="http://schemas.microsoft.com/office/drawing/2014/main" id="{461DF9E3-F031-6941-B2CA-2E231E2976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3686002" y="2523992"/>
              <a:ext cx="531239" cy="290522"/>
            </a:xfrm>
            <a:prstGeom prst="rect">
              <a:avLst/>
            </a:prstGeom>
          </p:spPr>
        </p:pic>
        <p:pic>
          <p:nvPicPr>
            <p:cNvPr id="23" name="Grafik 22">
              <a:extLst>
                <a:ext uri="{FF2B5EF4-FFF2-40B4-BE49-F238E27FC236}">
                  <a16:creationId xmlns:a16="http://schemas.microsoft.com/office/drawing/2014/main" id="{222572AE-9464-F14F-9A70-7E44DF14934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725598" y="2859310"/>
              <a:ext cx="531239" cy="290522"/>
            </a:xfrm>
            <a:prstGeom prst="rect">
              <a:avLst/>
            </a:prstGeom>
          </p:spPr>
        </p:pic>
        <p:pic>
          <p:nvPicPr>
            <p:cNvPr id="24" name="Grafik 23">
              <a:extLst>
                <a:ext uri="{FF2B5EF4-FFF2-40B4-BE49-F238E27FC236}">
                  <a16:creationId xmlns:a16="http://schemas.microsoft.com/office/drawing/2014/main" id="{6BC2338B-C5AB-5148-B60F-08C81715D7A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1325101" y="2866892"/>
              <a:ext cx="531239" cy="290522"/>
            </a:xfrm>
            <a:prstGeom prst="rect">
              <a:avLst/>
            </a:prstGeom>
          </p:spPr>
        </p:pic>
        <p:pic>
          <p:nvPicPr>
            <p:cNvPr id="25" name="Grafik 24">
              <a:extLst>
                <a:ext uri="{FF2B5EF4-FFF2-40B4-BE49-F238E27FC236}">
                  <a16:creationId xmlns:a16="http://schemas.microsoft.com/office/drawing/2014/main" id="{C3C53414-3BCB-5246-8947-7522ABABC7B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1905986" y="2866892"/>
              <a:ext cx="531239" cy="290522"/>
            </a:xfrm>
            <a:prstGeom prst="rect">
              <a:avLst/>
            </a:prstGeom>
          </p:spPr>
        </p:pic>
        <p:pic>
          <p:nvPicPr>
            <p:cNvPr id="26" name="Grafik 25">
              <a:extLst>
                <a:ext uri="{FF2B5EF4-FFF2-40B4-BE49-F238E27FC236}">
                  <a16:creationId xmlns:a16="http://schemas.microsoft.com/office/drawing/2014/main" id="{7FD64FC0-A511-1040-AF89-CF60FE3A54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2486872" y="2866892"/>
              <a:ext cx="531239" cy="290522"/>
            </a:xfrm>
            <a:prstGeom prst="rect">
              <a:avLst/>
            </a:prstGeom>
          </p:spPr>
        </p:pic>
        <p:pic>
          <p:nvPicPr>
            <p:cNvPr id="27" name="Grafik 26">
              <a:extLst>
                <a:ext uri="{FF2B5EF4-FFF2-40B4-BE49-F238E27FC236}">
                  <a16:creationId xmlns:a16="http://schemas.microsoft.com/office/drawing/2014/main" id="{AAD004BA-0B04-D84D-8AE0-15368D6CF00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3089487" y="2859310"/>
              <a:ext cx="531239" cy="290522"/>
            </a:xfrm>
            <a:prstGeom prst="rect">
              <a:avLst/>
            </a:prstGeom>
          </p:spPr>
        </p:pic>
        <p:pic>
          <p:nvPicPr>
            <p:cNvPr id="28" name="Grafik 27">
              <a:extLst>
                <a:ext uri="{FF2B5EF4-FFF2-40B4-BE49-F238E27FC236}">
                  <a16:creationId xmlns:a16="http://schemas.microsoft.com/office/drawing/2014/main" id="{5EC48430-C680-C340-B4F5-9230074AC46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3696393" y="2866892"/>
              <a:ext cx="531239" cy="290522"/>
            </a:xfrm>
            <a:prstGeom prst="rect">
              <a:avLst/>
            </a:prstGeom>
          </p:spPr>
        </p:pic>
        <p:pic>
          <p:nvPicPr>
            <p:cNvPr id="29" name="Grafik 28">
              <a:extLst>
                <a:ext uri="{FF2B5EF4-FFF2-40B4-BE49-F238E27FC236}">
                  <a16:creationId xmlns:a16="http://schemas.microsoft.com/office/drawing/2014/main" id="{26A1B566-0233-C441-9EF7-E17794D837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725598" y="3222991"/>
              <a:ext cx="531239" cy="290522"/>
            </a:xfrm>
            <a:prstGeom prst="rect">
              <a:avLst/>
            </a:prstGeom>
          </p:spPr>
        </p:pic>
        <p:pic>
          <p:nvPicPr>
            <p:cNvPr id="30" name="Grafik 29">
              <a:extLst>
                <a:ext uri="{FF2B5EF4-FFF2-40B4-BE49-F238E27FC236}">
                  <a16:creationId xmlns:a16="http://schemas.microsoft.com/office/drawing/2014/main" id="{10D784A0-6BE8-5F4C-9393-2F9F7AE9AD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1325101" y="3230574"/>
              <a:ext cx="531239" cy="290522"/>
            </a:xfrm>
            <a:prstGeom prst="rect">
              <a:avLst/>
            </a:prstGeom>
          </p:spPr>
        </p:pic>
        <p:pic>
          <p:nvPicPr>
            <p:cNvPr id="31" name="Grafik 30">
              <a:extLst>
                <a:ext uri="{FF2B5EF4-FFF2-40B4-BE49-F238E27FC236}">
                  <a16:creationId xmlns:a16="http://schemas.microsoft.com/office/drawing/2014/main" id="{00917852-78FF-B84F-8057-5D58496F64F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1905986" y="3230574"/>
              <a:ext cx="531239" cy="290522"/>
            </a:xfrm>
            <a:prstGeom prst="rect">
              <a:avLst/>
            </a:prstGeom>
          </p:spPr>
        </p:pic>
        <p:pic>
          <p:nvPicPr>
            <p:cNvPr id="32" name="Grafik 31">
              <a:extLst>
                <a:ext uri="{FF2B5EF4-FFF2-40B4-BE49-F238E27FC236}">
                  <a16:creationId xmlns:a16="http://schemas.microsoft.com/office/drawing/2014/main" id="{2FCBB112-6A48-A74E-8B90-7E4D6AFD06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2486872" y="3230574"/>
              <a:ext cx="531239" cy="290522"/>
            </a:xfrm>
            <a:prstGeom prst="rect">
              <a:avLst/>
            </a:prstGeom>
          </p:spPr>
        </p:pic>
        <p:pic>
          <p:nvPicPr>
            <p:cNvPr id="33" name="Grafik 32">
              <a:extLst>
                <a:ext uri="{FF2B5EF4-FFF2-40B4-BE49-F238E27FC236}">
                  <a16:creationId xmlns:a16="http://schemas.microsoft.com/office/drawing/2014/main" id="{2FC4E265-FDED-BC43-BB34-C6AE6481B79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3089487" y="3222991"/>
              <a:ext cx="531239" cy="290522"/>
            </a:xfrm>
            <a:prstGeom prst="rect">
              <a:avLst/>
            </a:prstGeom>
          </p:spPr>
        </p:pic>
        <p:pic>
          <p:nvPicPr>
            <p:cNvPr id="34" name="Grafik 33">
              <a:extLst>
                <a:ext uri="{FF2B5EF4-FFF2-40B4-BE49-F238E27FC236}">
                  <a16:creationId xmlns:a16="http://schemas.microsoft.com/office/drawing/2014/main" id="{6FEE9E14-F21C-B64E-AE4F-462FABF7D2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3696393" y="3230574"/>
              <a:ext cx="531239" cy="290522"/>
            </a:xfrm>
            <a:prstGeom prst="rect">
              <a:avLst/>
            </a:prstGeom>
          </p:spPr>
        </p:pic>
        <p:pic>
          <p:nvPicPr>
            <p:cNvPr id="35" name="Grafik 34">
              <a:extLst>
                <a:ext uri="{FF2B5EF4-FFF2-40B4-BE49-F238E27FC236}">
                  <a16:creationId xmlns:a16="http://schemas.microsoft.com/office/drawing/2014/main" id="{64A85893-104C-7947-882D-F2C61226E4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735988" y="3565891"/>
              <a:ext cx="531239" cy="290522"/>
            </a:xfrm>
            <a:prstGeom prst="rect">
              <a:avLst/>
            </a:prstGeom>
          </p:spPr>
        </p:pic>
        <p:pic>
          <p:nvPicPr>
            <p:cNvPr id="36" name="Grafik 35">
              <a:extLst>
                <a:ext uri="{FF2B5EF4-FFF2-40B4-BE49-F238E27FC236}">
                  <a16:creationId xmlns:a16="http://schemas.microsoft.com/office/drawing/2014/main" id="{5EF7E714-B7A2-D544-AD50-78781EC7337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1335491" y="3573474"/>
              <a:ext cx="531239" cy="290522"/>
            </a:xfrm>
            <a:prstGeom prst="rect">
              <a:avLst/>
            </a:prstGeom>
          </p:spPr>
        </p:pic>
        <p:pic>
          <p:nvPicPr>
            <p:cNvPr id="37" name="Grafik 36">
              <a:extLst>
                <a:ext uri="{FF2B5EF4-FFF2-40B4-BE49-F238E27FC236}">
                  <a16:creationId xmlns:a16="http://schemas.microsoft.com/office/drawing/2014/main" id="{5C11590A-7DAE-7A49-A59A-B2D8F375B9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1916377" y="3573474"/>
              <a:ext cx="531239" cy="290522"/>
            </a:xfrm>
            <a:prstGeom prst="rect">
              <a:avLst/>
            </a:prstGeom>
          </p:spPr>
        </p:pic>
        <p:pic>
          <p:nvPicPr>
            <p:cNvPr id="38" name="Grafik 37">
              <a:extLst>
                <a:ext uri="{FF2B5EF4-FFF2-40B4-BE49-F238E27FC236}">
                  <a16:creationId xmlns:a16="http://schemas.microsoft.com/office/drawing/2014/main" id="{22225915-B6B6-984F-9ADA-EBE98C0673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2497262" y="3573474"/>
              <a:ext cx="531239" cy="290522"/>
            </a:xfrm>
            <a:prstGeom prst="rect">
              <a:avLst/>
            </a:prstGeom>
          </p:spPr>
        </p:pic>
        <p:pic>
          <p:nvPicPr>
            <p:cNvPr id="39" name="Grafik 38">
              <a:extLst>
                <a:ext uri="{FF2B5EF4-FFF2-40B4-BE49-F238E27FC236}">
                  <a16:creationId xmlns:a16="http://schemas.microsoft.com/office/drawing/2014/main" id="{67911FEE-C732-A94F-B0A8-C07E7EC1F9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3099877" y="3565891"/>
              <a:ext cx="531239" cy="290522"/>
            </a:xfrm>
            <a:prstGeom prst="rect">
              <a:avLst/>
            </a:prstGeom>
          </p:spPr>
        </p:pic>
        <p:pic>
          <p:nvPicPr>
            <p:cNvPr id="40" name="Grafik 39">
              <a:extLst>
                <a:ext uri="{FF2B5EF4-FFF2-40B4-BE49-F238E27FC236}">
                  <a16:creationId xmlns:a16="http://schemas.microsoft.com/office/drawing/2014/main" id="{37817095-B3A8-1847-AD37-B96478E4055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3706783" y="3573474"/>
              <a:ext cx="531239" cy="290522"/>
            </a:xfrm>
            <a:prstGeom prst="rect">
              <a:avLst/>
            </a:prstGeom>
          </p:spPr>
        </p:pic>
        <p:sp>
          <p:nvSpPr>
            <p:cNvPr id="42" name="Rectangle 7">
              <a:extLst>
                <a:ext uri="{FF2B5EF4-FFF2-40B4-BE49-F238E27FC236}">
                  <a16:creationId xmlns:a16="http://schemas.microsoft.com/office/drawing/2014/main" id="{ED16DD98-3948-3C46-AEF3-3DA04F8F4BEC}"/>
                </a:ext>
              </a:extLst>
            </p:cNvPr>
            <p:cNvSpPr/>
            <p:nvPr/>
          </p:nvSpPr>
          <p:spPr>
            <a:xfrm>
              <a:off x="735511" y="3984322"/>
              <a:ext cx="3313151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GB" sz="2000" b="1" spc="70" dirty="0">
                  <a:solidFill>
                    <a:srgbClr val="2C6B76"/>
                  </a:solidFill>
                  <a:latin typeface="Corbel" panose="020B0503020204020204" pitchFamily="34" charset="0"/>
                  <a:cs typeface="Calibri" panose="020F0502020204030204" pitchFamily="34" charset="0"/>
                </a:rPr>
                <a:t>30 SEPARATE SITZUNGEN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FA9F2933-03E0-D347-8624-708D27497F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4861" y="1785045"/>
            <a:ext cx="34289" cy="2232212"/>
          </a:xfrm>
          <a:prstGeom prst="rect">
            <a:avLst/>
          </a:prstGeom>
        </p:spPr>
      </p:pic>
      <p:sp>
        <p:nvSpPr>
          <p:cNvPr id="13" name="Rectangle 5">
            <a:extLst>
              <a:ext uri="{FF2B5EF4-FFF2-40B4-BE49-F238E27FC236}">
                <a16:creationId xmlns:a16="http://schemas.microsoft.com/office/drawing/2014/main" id="{654FA760-4AF3-948B-96CC-F933A59C2577}"/>
              </a:ext>
            </a:extLst>
          </p:cNvPr>
          <p:cNvSpPr/>
          <p:nvPr/>
        </p:nvSpPr>
        <p:spPr>
          <a:xfrm>
            <a:off x="1270811" y="1790048"/>
            <a:ext cx="339191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spc="70" dirty="0">
                <a:solidFill>
                  <a:srgbClr val="2C6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KOSTEN FÜR ANSCHAFFUNG &amp; WARTUNG</a:t>
            </a:r>
            <a:endParaRPr lang="en-GB" sz="1100" b="1" spc="70" dirty="0">
              <a:solidFill>
                <a:srgbClr val="2C6B76"/>
              </a:solidFill>
              <a:latin typeface="Corbel" panose="020B0503020204020204" pitchFamily="34" charset="0"/>
              <a:cs typeface="Calibri" panose="020F0502020204030204" pitchFamily="34" charset="0"/>
            </a:endParaRPr>
          </a:p>
        </p:txBody>
      </p:sp>
      <p:sp>
        <p:nvSpPr>
          <p:cNvPr id="44" name="Rectangle 5">
            <a:extLst>
              <a:ext uri="{FF2B5EF4-FFF2-40B4-BE49-F238E27FC236}">
                <a16:creationId xmlns:a16="http://schemas.microsoft.com/office/drawing/2014/main" id="{F4497B5D-2FBD-57BA-138C-DACFE7A47C85}"/>
              </a:ext>
            </a:extLst>
          </p:cNvPr>
          <p:cNvSpPr/>
          <p:nvPr/>
        </p:nvSpPr>
        <p:spPr>
          <a:xfrm>
            <a:off x="1278014" y="3631704"/>
            <a:ext cx="339191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spc="70" dirty="0">
                <a:solidFill>
                  <a:srgbClr val="2C6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BINDUNG VON PERSONAL</a:t>
            </a:r>
            <a:endParaRPr lang="en-GB" sz="1100" b="1" spc="70" dirty="0">
              <a:solidFill>
                <a:srgbClr val="2C6B76"/>
              </a:solidFill>
              <a:latin typeface="Corbel" panose="020B0503020204020204" pitchFamily="34" charset="0"/>
              <a:cs typeface="Calibri" panose="020F0502020204030204" pitchFamily="34" charset="0"/>
            </a:endParaRPr>
          </a:p>
        </p:txBody>
      </p:sp>
      <p:sp>
        <p:nvSpPr>
          <p:cNvPr id="45" name="Rectangle 5">
            <a:extLst>
              <a:ext uri="{FF2B5EF4-FFF2-40B4-BE49-F238E27FC236}">
                <a16:creationId xmlns:a16="http://schemas.microsoft.com/office/drawing/2014/main" id="{27D2D7B7-2480-4205-9C63-191D76563477}"/>
              </a:ext>
            </a:extLst>
          </p:cNvPr>
          <p:cNvSpPr/>
          <p:nvPr/>
        </p:nvSpPr>
        <p:spPr>
          <a:xfrm>
            <a:off x="1278014" y="2682643"/>
            <a:ext cx="37790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b="1" spc="70" dirty="0">
                <a:solidFill>
                  <a:srgbClr val="2C6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BINDUNG VON RÄUMLICHEN</a:t>
            </a:r>
            <a:br>
              <a:rPr lang="en-GB" sz="2000" b="1" spc="70" dirty="0">
                <a:solidFill>
                  <a:srgbClr val="2C6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000" b="1" spc="70" dirty="0">
                <a:solidFill>
                  <a:srgbClr val="2C6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KAPAZITÄTEN </a:t>
            </a:r>
            <a:endParaRPr lang="en-GB" sz="1100" b="1" spc="70" dirty="0">
              <a:solidFill>
                <a:srgbClr val="2C6B76"/>
              </a:solidFill>
              <a:latin typeface="Corbel" panose="020B0503020204020204" pitchFamily="34" charset="0"/>
              <a:cs typeface="Calibri" panose="020F0502020204030204" pitchFamily="34" charset="0"/>
            </a:endParaRPr>
          </a:p>
        </p:txBody>
      </p:sp>
      <p:pic>
        <p:nvPicPr>
          <p:cNvPr id="46" name="Picture 6" descr="Icon&#10;&#10;Description automatically generated">
            <a:extLst>
              <a:ext uri="{FF2B5EF4-FFF2-40B4-BE49-F238E27FC236}">
                <a16:creationId xmlns:a16="http://schemas.microsoft.com/office/drawing/2014/main" id="{45711FF1-02F7-205A-FD9C-C5E59FFFAC8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8498" y="3536070"/>
            <a:ext cx="422126" cy="542452"/>
          </a:xfrm>
          <a:prstGeom prst="rect">
            <a:avLst/>
          </a:prstGeom>
        </p:spPr>
      </p:pic>
      <p:pic>
        <p:nvPicPr>
          <p:cNvPr id="47" name="Picture 11">
            <a:extLst>
              <a:ext uri="{FF2B5EF4-FFF2-40B4-BE49-F238E27FC236}">
                <a16:creationId xmlns:a16="http://schemas.microsoft.com/office/drawing/2014/main" id="{5635A58F-03BA-9578-C958-642F28977A1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1972" y="1834442"/>
            <a:ext cx="562155" cy="562155"/>
          </a:xfrm>
          <a:prstGeom prst="rect">
            <a:avLst/>
          </a:prstGeom>
        </p:spPr>
      </p:pic>
      <p:pic>
        <p:nvPicPr>
          <p:cNvPr id="49" name="Grafik 48">
            <a:extLst>
              <a:ext uri="{FF2B5EF4-FFF2-40B4-BE49-F238E27FC236}">
                <a16:creationId xmlns:a16="http://schemas.microsoft.com/office/drawing/2014/main" id="{3502B4F4-9380-CDF3-318F-96CFCAE19F4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4996" y="2755901"/>
            <a:ext cx="569131" cy="542453"/>
          </a:xfrm>
          <a:prstGeom prst="rect">
            <a:avLst/>
          </a:prstGeom>
        </p:spPr>
      </p:pic>
      <p:sp>
        <p:nvSpPr>
          <p:cNvPr id="50" name="Textfeld 49">
            <a:extLst>
              <a:ext uri="{FF2B5EF4-FFF2-40B4-BE49-F238E27FC236}">
                <a16:creationId xmlns:a16="http://schemas.microsoft.com/office/drawing/2014/main" id="{988C7431-A7F8-9242-8F58-252D90B10AB9}"/>
              </a:ext>
            </a:extLst>
          </p:cNvPr>
          <p:cNvSpPr txBox="1"/>
          <p:nvPr/>
        </p:nvSpPr>
        <p:spPr>
          <a:xfrm>
            <a:off x="448562" y="1328362"/>
            <a:ext cx="3416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rgbClr val="31B9C6"/>
                </a:solidFill>
              </a:rPr>
              <a:t>DERMATOLOGISCHE PERSPEKTIVE</a:t>
            </a:r>
          </a:p>
        </p:txBody>
      </p:sp>
      <p:sp>
        <p:nvSpPr>
          <p:cNvPr id="51" name="Textfeld 50">
            <a:extLst>
              <a:ext uri="{FF2B5EF4-FFF2-40B4-BE49-F238E27FC236}">
                <a16:creationId xmlns:a16="http://schemas.microsoft.com/office/drawing/2014/main" id="{924E87BE-E6CD-6172-0B2F-A4B0950CD5F5}"/>
              </a:ext>
            </a:extLst>
          </p:cNvPr>
          <p:cNvSpPr txBox="1"/>
          <p:nvPr/>
        </p:nvSpPr>
        <p:spPr>
          <a:xfrm>
            <a:off x="4942247" y="1326101"/>
            <a:ext cx="28748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solidFill>
                  <a:srgbClr val="31B9C6"/>
                </a:solidFill>
              </a:rPr>
              <a:t>BETROFFENEN PERSPEKTIVE</a:t>
            </a:r>
          </a:p>
        </p:txBody>
      </p:sp>
    </p:spTree>
    <p:extLst>
      <p:ext uri="{BB962C8B-B14F-4D97-AF65-F5344CB8AC3E}">
        <p14:creationId xmlns:p14="http://schemas.microsoft.com/office/powerpoint/2010/main" val="18245536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ackground pattern&#10;&#10;Description automatically generated">
            <a:extLst>
              <a:ext uri="{FF2B5EF4-FFF2-40B4-BE49-F238E27FC236}">
                <a16:creationId xmlns:a16="http://schemas.microsoft.com/office/drawing/2014/main" id="{18B070A6-15E2-B046-85D8-8F857991C5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1600" y="987934"/>
            <a:ext cx="1971743" cy="324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6AE93D8-58CA-B34B-A183-F6DB6CC05657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7584" y="1992151"/>
            <a:ext cx="7740000" cy="54589"/>
          </a:xfrm>
          <a:prstGeom prst="rect">
            <a:avLst/>
          </a:prstGeom>
        </p:spPr>
      </p:pic>
      <p:grpSp>
        <p:nvGrpSpPr>
          <p:cNvPr id="49" name="Group 48">
            <a:extLst>
              <a:ext uri="{FF2B5EF4-FFF2-40B4-BE49-F238E27FC236}">
                <a16:creationId xmlns:a16="http://schemas.microsoft.com/office/drawing/2014/main" id="{74F4FB5C-C532-6D4E-8208-37A80E88C53F}"/>
              </a:ext>
            </a:extLst>
          </p:cNvPr>
          <p:cNvGrpSpPr/>
          <p:nvPr/>
        </p:nvGrpSpPr>
        <p:grpSpPr>
          <a:xfrm>
            <a:off x="3635896" y="1311790"/>
            <a:ext cx="3584976" cy="540000"/>
            <a:chOff x="4540185" y="1275606"/>
            <a:chExt cx="3584976" cy="540000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A162566-E5DC-084B-84EB-B8A1D7E2A07D}"/>
                </a:ext>
              </a:extLst>
            </p:cNvPr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40185" y="1275606"/>
              <a:ext cx="43200" cy="540000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1D9A6DA-53BF-464D-BD27-E39D7314C33C}"/>
                </a:ext>
              </a:extLst>
            </p:cNvPr>
            <p:cNvSpPr txBox="1"/>
            <p:nvPr/>
          </p:nvSpPr>
          <p:spPr>
            <a:xfrm>
              <a:off x="5148064" y="1376329"/>
              <a:ext cx="2977097" cy="338554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en-GB" sz="1600" b="1" spc="70" dirty="0">
                  <a:solidFill>
                    <a:srgbClr val="2C6B76"/>
                  </a:solidFill>
                  <a:latin typeface="Corbel"/>
                </a:rPr>
                <a:t>PHOTOTHERAPIE MACHBAR</a:t>
              </a:r>
              <a:endParaRPr lang="en-DE" sz="1600" b="1" spc="70" dirty="0">
                <a:solidFill>
                  <a:srgbClr val="2C6B76"/>
                </a:solidFill>
                <a:latin typeface="Corbel" panose="020B0503020204020204" pitchFamily="34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739A909D-053E-324D-AB58-6DDEE1995EE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793728" y="1419606"/>
              <a:ext cx="216000" cy="216000"/>
            </a:xfrm>
            <a:prstGeom prst="rect">
              <a:avLst/>
            </a:prstGeom>
          </p:spPr>
        </p:pic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46A22EF-CB4E-2140-B21F-06FC739DAC2D}"/>
              </a:ext>
            </a:extLst>
          </p:cNvPr>
          <p:cNvGrpSpPr/>
          <p:nvPr/>
        </p:nvGrpSpPr>
        <p:grpSpPr>
          <a:xfrm>
            <a:off x="3635896" y="3000303"/>
            <a:ext cx="1527683" cy="360000"/>
            <a:chOff x="4540185" y="2192198"/>
            <a:chExt cx="1527683" cy="36000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26AD8653-574C-0F4E-B025-EF9EC16902EE}"/>
                </a:ext>
              </a:extLst>
            </p:cNvPr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40185" y="2192198"/>
              <a:ext cx="43200" cy="360000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15F46F34-BA71-6243-A473-BE392F6619C1}"/>
                </a:ext>
              </a:extLst>
            </p:cNvPr>
            <p:cNvSpPr txBox="1"/>
            <p:nvPr/>
          </p:nvSpPr>
          <p:spPr>
            <a:xfrm>
              <a:off x="5148064" y="2202921"/>
              <a:ext cx="919804" cy="338554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en-GB" sz="1600" b="1" spc="70" dirty="0">
                  <a:solidFill>
                    <a:srgbClr val="2C6B76"/>
                  </a:solidFill>
                  <a:latin typeface="Corbel"/>
                </a:rPr>
                <a:t>ARBEIT</a:t>
              </a:r>
              <a:endParaRPr lang="en-GB" sz="1600" b="1" spc="70" dirty="0">
                <a:solidFill>
                  <a:srgbClr val="2C6B76"/>
                </a:solidFill>
                <a:latin typeface="Corbel" panose="020B0503020204020204" pitchFamily="34" charset="0"/>
              </a:endParaRPr>
            </a:p>
          </p:txBody>
        </p:sp>
        <p:pic>
          <p:nvPicPr>
            <p:cNvPr id="18" name="Picture 17" descr="Icon&#10;&#10;Description automatically generated">
              <a:extLst>
                <a:ext uri="{FF2B5EF4-FFF2-40B4-BE49-F238E27FC236}">
                  <a16:creationId xmlns:a16="http://schemas.microsoft.com/office/drawing/2014/main" id="{7057C076-0381-1E41-A712-83289D41016E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793728" y="2264198"/>
              <a:ext cx="216000" cy="216000"/>
            </a:xfrm>
            <a:prstGeom prst="rect">
              <a:avLst/>
            </a:prstGeom>
          </p:spPr>
        </p:pic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3520467A-62FB-C540-A5C9-71CF34E6D6D5}"/>
              </a:ext>
            </a:extLst>
          </p:cNvPr>
          <p:cNvGrpSpPr/>
          <p:nvPr/>
        </p:nvGrpSpPr>
        <p:grpSpPr>
          <a:xfrm>
            <a:off x="3635896" y="2342193"/>
            <a:ext cx="1567757" cy="360000"/>
            <a:chOff x="4540185" y="2863476"/>
            <a:chExt cx="1567757" cy="360000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44D9DC05-FD71-954E-A330-82F9BBC29C8D}"/>
                </a:ext>
              </a:extLst>
            </p:cNvPr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40185" y="2863476"/>
              <a:ext cx="43200" cy="36000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A70F17E8-2B1F-724B-B58B-DAF229CC881C}"/>
                </a:ext>
              </a:extLst>
            </p:cNvPr>
            <p:cNvSpPr txBox="1"/>
            <p:nvPr/>
          </p:nvSpPr>
          <p:spPr>
            <a:xfrm>
              <a:off x="5148064" y="2874199"/>
              <a:ext cx="959878" cy="338554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en-GB" sz="1600" b="1" spc="70" dirty="0">
                  <a:solidFill>
                    <a:srgbClr val="2C6B76"/>
                  </a:solidFill>
                  <a:latin typeface="Corbel"/>
                </a:rPr>
                <a:t>KINDER</a:t>
              </a:r>
              <a:endParaRPr lang="en-DE" sz="1600" b="1" spc="70" dirty="0">
                <a:solidFill>
                  <a:srgbClr val="2C6B76"/>
                </a:solidFill>
                <a:latin typeface="Corbel" panose="020B0503020204020204" pitchFamily="34" charset="0"/>
              </a:endParaRPr>
            </a:p>
          </p:txBody>
        </p:sp>
        <p:pic>
          <p:nvPicPr>
            <p:cNvPr id="34" name="Picture 33" descr="Icon&#10;&#10;Description automatically generated">
              <a:extLst>
                <a:ext uri="{FF2B5EF4-FFF2-40B4-BE49-F238E27FC236}">
                  <a16:creationId xmlns:a16="http://schemas.microsoft.com/office/drawing/2014/main" id="{EEB59BDC-713E-4B4D-B181-CB7A77CE4A6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793728" y="2935476"/>
              <a:ext cx="216000" cy="216000"/>
            </a:xfrm>
            <a:prstGeom prst="rect">
              <a:avLst/>
            </a:prstGeom>
          </p:spPr>
        </p:pic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9593BB29-8922-B04F-840F-B3A3205C5F5E}"/>
              </a:ext>
            </a:extLst>
          </p:cNvPr>
          <p:cNvGrpSpPr/>
          <p:nvPr/>
        </p:nvGrpSpPr>
        <p:grpSpPr>
          <a:xfrm>
            <a:off x="3635896" y="3588002"/>
            <a:ext cx="2860099" cy="360000"/>
            <a:chOff x="4540185" y="3511548"/>
            <a:chExt cx="2860099" cy="360000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7D8EBF30-BE8A-874C-BA4D-BB0B3011ED23}"/>
                </a:ext>
              </a:extLst>
            </p:cNvPr>
            <p:cNvPicPr>
              <a:picLocks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540185" y="3511548"/>
              <a:ext cx="43200" cy="360000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2B55EB3-C303-574C-B75B-39E04DBDE5BD}"/>
                </a:ext>
              </a:extLst>
            </p:cNvPr>
            <p:cNvSpPr txBox="1"/>
            <p:nvPr/>
          </p:nvSpPr>
          <p:spPr>
            <a:xfrm>
              <a:off x="5148064" y="3522271"/>
              <a:ext cx="2252220" cy="338554"/>
            </a:xfrm>
            <a:prstGeom prst="rect">
              <a:avLst/>
            </a:prstGeom>
            <a:noFill/>
          </p:spPr>
          <p:txBody>
            <a:bodyPr wrap="none" lIns="91440" tIns="45720" rIns="91440" bIns="45720" rtlCol="0" anchor="t">
              <a:spAutoFit/>
            </a:bodyPr>
            <a:lstStyle/>
            <a:p>
              <a:r>
                <a:rPr lang="en-GB" sz="1600" b="1" spc="70" dirty="0">
                  <a:solidFill>
                    <a:srgbClr val="2C6B76"/>
                  </a:solidFill>
                  <a:latin typeface="Corbel"/>
                </a:rPr>
                <a:t>LÄNDLICHE GEBIETE​</a:t>
              </a:r>
              <a:endParaRPr lang="en-DE" sz="1600" b="1" spc="70" dirty="0">
                <a:solidFill>
                  <a:srgbClr val="2C6B76"/>
                </a:solidFill>
                <a:latin typeface="Corbel"/>
              </a:endParaRPr>
            </a:p>
          </p:txBody>
        </p:sp>
        <p:pic>
          <p:nvPicPr>
            <p:cNvPr id="36" name="Picture 35" descr="Icon&#10;&#10;Description automatically generated">
              <a:extLst>
                <a:ext uri="{FF2B5EF4-FFF2-40B4-BE49-F238E27FC236}">
                  <a16:creationId xmlns:a16="http://schemas.microsoft.com/office/drawing/2014/main" id="{A00C8537-2216-9344-968D-31A7FF83857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793728" y="3583548"/>
              <a:ext cx="216000" cy="216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2137216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id="{3FF6F73F-3F99-B345-9D25-9789C188D246}"/>
              </a:ext>
            </a:extLst>
          </p:cNvPr>
          <p:cNvSpPr/>
          <p:nvPr/>
        </p:nvSpPr>
        <p:spPr>
          <a:xfrm>
            <a:off x="2050215" y="627033"/>
            <a:ext cx="4859680" cy="89255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1600" b="1" spc="70" dirty="0">
                <a:solidFill>
                  <a:srgbClr val="1CC9CC"/>
                </a:solidFill>
                <a:latin typeface="Corbel"/>
              </a:rPr>
              <a:t>KÖNNTE </a:t>
            </a:r>
            <a:br>
              <a:rPr lang="en-GB" sz="2400" b="1" spc="70" dirty="0">
                <a:solidFill>
                  <a:srgbClr val="2C6B76"/>
                </a:solidFill>
                <a:latin typeface="Corbel"/>
              </a:rPr>
            </a:br>
            <a:r>
              <a:rPr lang="en-GB" sz="2000" b="1" spc="70" dirty="0">
                <a:solidFill>
                  <a:srgbClr val="2C6B76"/>
                </a:solidFill>
                <a:latin typeface="Corbel"/>
              </a:rPr>
              <a:t>HEIMTHERAPIE</a:t>
            </a:r>
            <a:br>
              <a:rPr lang="en-GB" sz="1600" b="1" spc="70" dirty="0">
                <a:solidFill>
                  <a:srgbClr val="2C6B76"/>
                </a:solidFill>
                <a:latin typeface="Corbel"/>
              </a:rPr>
            </a:br>
            <a:r>
              <a:rPr lang="en-GB" sz="1600" b="1" spc="70" dirty="0">
                <a:solidFill>
                  <a:srgbClr val="31B9C6"/>
                </a:solidFill>
                <a:latin typeface="Corbel"/>
              </a:rPr>
              <a:t>DAS PROBLEM LÖSEN?</a:t>
            </a:r>
            <a:endParaRPr lang="en-GB" sz="1600" b="1" spc="70" dirty="0">
              <a:solidFill>
                <a:srgbClr val="31B9C6"/>
              </a:solidFill>
              <a:latin typeface="Corbel" panose="020B0503020204020204" pitchFamily="34" charset="0"/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0487322-4A39-C573-C40C-12DDBADDEF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28293" y="627033"/>
            <a:ext cx="1036020" cy="1036020"/>
          </a:xfrm>
          <a:prstGeom prst="ellipse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F54AD1FA-D356-4D19-F41F-31F11F0CE0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99890" y="1630284"/>
            <a:ext cx="1036020" cy="1036020"/>
          </a:xfrm>
          <a:prstGeom prst="ellipse">
            <a:avLst/>
          </a:prstGeom>
        </p:spPr>
      </p:pic>
      <p:sp>
        <p:nvSpPr>
          <p:cNvPr id="2" name="Rectangle 22">
            <a:extLst>
              <a:ext uri="{FF2B5EF4-FFF2-40B4-BE49-F238E27FC236}">
                <a16:creationId xmlns:a16="http://schemas.microsoft.com/office/drawing/2014/main" id="{A6A932CC-121A-D324-4786-45DAA6A49F3F}"/>
              </a:ext>
            </a:extLst>
          </p:cNvPr>
          <p:cNvSpPr/>
          <p:nvPr/>
        </p:nvSpPr>
        <p:spPr>
          <a:xfrm>
            <a:off x="1721206" y="1801448"/>
            <a:ext cx="5399873" cy="89255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algn="r"/>
            <a:r>
              <a:rPr lang="en-GB" sz="1600" b="1" spc="70" dirty="0">
                <a:solidFill>
                  <a:srgbClr val="1CC9CC"/>
                </a:solidFill>
                <a:latin typeface="Corbel"/>
              </a:rPr>
              <a:t>JA, ABER NUR WENN</a:t>
            </a:r>
            <a:br>
              <a:rPr lang="en-GB" sz="1600" b="1" spc="70" dirty="0">
                <a:solidFill>
                  <a:srgbClr val="1CC9CC"/>
                </a:solidFill>
                <a:latin typeface="Corbel"/>
              </a:rPr>
            </a:br>
            <a:r>
              <a:rPr lang="en-GB" sz="2000" b="1" spc="70" dirty="0">
                <a:solidFill>
                  <a:srgbClr val="2C6B76"/>
                </a:solidFill>
                <a:latin typeface="Corbel"/>
              </a:rPr>
              <a:t>SICHERHEIT &amp; ADÄQUATE BETREUUNG</a:t>
            </a:r>
            <a:br>
              <a:rPr lang="en-GB" sz="2000" b="1" spc="70" dirty="0">
                <a:solidFill>
                  <a:srgbClr val="2C6B76"/>
                </a:solidFill>
                <a:latin typeface="Corbel"/>
              </a:rPr>
            </a:br>
            <a:r>
              <a:rPr lang="en-GB" sz="1600" b="1" spc="70" dirty="0">
                <a:solidFill>
                  <a:srgbClr val="31B9C6"/>
                </a:solidFill>
                <a:latin typeface="Corbel"/>
              </a:rPr>
              <a:t>GEWÄHRLEISTET SIND</a:t>
            </a:r>
            <a:endParaRPr lang="en-GB" sz="1600" b="1" spc="70" dirty="0">
              <a:solidFill>
                <a:srgbClr val="31B9C6"/>
              </a:solidFill>
              <a:latin typeface="Corbel" panose="020B0503020204020204" pitchFamily="34" charset="0"/>
            </a:endParaRPr>
          </a:p>
        </p:txBody>
      </p:sp>
      <p:grpSp>
        <p:nvGrpSpPr>
          <p:cNvPr id="14" name="Gruppieren 13">
            <a:extLst>
              <a:ext uri="{FF2B5EF4-FFF2-40B4-BE49-F238E27FC236}">
                <a16:creationId xmlns:a16="http://schemas.microsoft.com/office/drawing/2014/main" id="{5DB89C1F-A0FB-3880-7C7A-A20E70331B3A}"/>
              </a:ext>
            </a:extLst>
          </p:cNvPr>
          <p:cNvGrpSpPr/>
          <p:nvPr/>
        </p:nvGrpSpPr>
        <p:grpSpPr>
          <a:xfrm>
            <a:off x="748359" y="2860163"/>
            <a:ext cx="8145892" cy="2248314"/>
            <a:chOff x="748359" y="2860163"/>
            <a:chExt cx="8145892" cy="2248314"/>
          </a:xfrm>
        </p:grpSpPr>
        <p:grpSp>
          <p:nvGrpSpPr>
            <p:cNvPr id="13" name="Gruppieren 12">
              <a:extLst>
                <a:ext uri="{FF2B5EF4-FFF2-40B4-BE49-F238E27FC236}">
                  <a16:creationId xmlns:a16="http://schemas.microsoft.com/office/drawing/2014/main" id="{8D53F5D8-A727-E1F1-CBF0-E719AAA2336B}"/>
                </a:ext>
              </a:extLst>
            </p:cNvPr>
            <p:cNvGrpSpPr/>
            <p:nvPr/>
          </p:nvGrpSpPr>
          <p:grpSpPr>
            <a:xfrm>
              <a:off x="4521315" y="3041158"/>
              <a:ext cx="4372936" cy="1515749"/>
              <a:chOff x="4521315" y="3041158"/>
              <a:chExt cx="4372936" cy="1515749"/>
            </a:xfrm>
          </p:grpSpPr>
          <p:pic>
            <p:nvPicPr>
              <p:cNvPr id="4" name="Grafik 3">
                <a:extLst>
                  <a:ext uri="{FF2B5EF4-FFF2-40B4-BE49-F238E27FC236}">
                    <a16:creationId xmlns:a16="http://schemas.microsoft.com/office/drawing/2014/main" id="{7EE525E3-8CE7-4868-DBDE-28F28B55E5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lum bright="-20000" contrast="20000"/>
              </a:blip>
              <a:stretch>
                <a:fillRect/>
              </a:stretch>
            </p:blipFill>
            <p:spPr>
              <a:xfrm rot="16200000">
                <a:off x="4765999" y="2796474"/>
                <a:ext cx="1504063" cy="1993432"/>
              </a:xfrm>
              <a:prstGeom prst="rect">
                <a:avLst/>
              </a:prstGeom>
            </p:spPr>
          </p:pic>
          <p:sp>
            <p:nvSpPr>
              <p:cNvPr id="9" name="Rectangle 19">
                <a:extLst>
                  <a:ext uri="{FF2B5EF4-FFF2-40B4-BE49-F238E27FC236}">
                    <a16:creationId xmlns:a16="http://schemas.microsoft.com/office/drawing/2014/main" id="{54825EE1-62E1-2154-26CC-FDEE5E85EC6D}"/>
                  </a:ext>
                </a:extLst>
              </p:cNvPr>
              <p:cNvSpPr/>
              <p:nvPr/>
            </p:nvSpPr>
            <p:spPr>
              <a:xfrm>
                <a:off x="6651989" y="4033687"/>
                <a:ext cx="2242262" cy="523220"/>
              </a:xfrm>
              <a:prstGeom prst="rect">
                <a:avLst/>
              </a:prstGeom>
            </p:spPr>
            <p:txBody>
              <a:bodyPr wrap="square" lIns="91440" tIns="45720" rIns="91440" bIns="45720" anchor="t">
                <a:spAutoFit/>
              </a:bodyPr>
              <a:lstStyle/>
              <a:p>
                <a:r>
                  <a:rPr lang="de-DE" sz="1400" b="1" spc="70" dirty="0">
                    <a:solidFill>
                      <a:srgbClr val="EB7D7D"/>
                    </a:solidFill>
                    <a:latin typeface="Corbel"/>
                  </a:rPr>
                  <a:t>KEINE BETREUUNG</a:t>
                </a:r>
                <a:br>
                  <a:rPr lang="de-DE" sz="1400" b="1" spc="70" dirty="0">
                    <a:solidFill>
                      <a:srgbClr val="EB7D7D"/>
                    </a:solidFill>
                    <a:latin typeface="Corbel"/>
                  </a:rPr>
                </a:br>
                <a:r>
                  <a:rPr lang="de-DE" sz="1400" b="1" spc="70" dirty="0">
                    <a:solidFill>
                      <a:srgbClr val="EB7D7D"/>
                    </a:solidFill>
                    <a:latin typeface="Corbel"/>
                  </a:rPr>
                  <a:t>MÖGLICH</a:t>
                </a:r>
                <a:endParaRPr lang="en-GB" sz="1400" b="1" spc="70" dirty="0">
                  <a:solidFill>
                    <a:srgbClr val="EB7D7D"/>
                  </a:solidFill>
                  <a:latin typeface="Corbel" panose="020B0503020204020204" pitchFamily="34" charset="0"/>
                </a:endParaRPr>
              </a:p>
            </p:txBody>
          </p:sp>
          <p:pic>
            <p:nvPicPr>
              <p:cNvPr id="10" name="Picture 12" descr="Icon&#10;&#10;Description automatically generated">
                <a:extLst>
                  <a:ext uri="{FF2B5EF4-FFF2-40B4-BE49-F238E27FC236}">
                    <a16:creationId xmlns:a16="http://schemas.microsoft.com/office/drawing/2014/main" id="{8C547841-37EA-63B0-AFF5-CE9CCE3E9FD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694104" y="3566363"/>
                <a:ext cx="467324" cy="467324"/>
              </a:xfrm>
              <a:prstGeom prst="rect">
                <a:avLst/>
              </a:prstGeom>
            </p:spPr>
          </p:pic>
        </p:grpSp>
        <p:pic>
          <p:nvPicPr>
            <p:cNvPr id="6" name="Grafik 5">
              <a:extLst>
                <a:ext uri="{FF2B5EF4-FFF2-40B4-BE49-F238E27FC236}">
                  <a16:creationId xmlns:a16="http://schemas.microsoft.com/office/drawing/2014/main" id="{AAB98F77-B3FC-014B-365E-E30D8A60F1E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9892" b="89973" l="9296" r="89907">
                          <a14:foregroundMark x1="42364" y1="27236" x2="59097" y2="56233"/>
                          <a14:foregroundMark x1="59097" y1="56233" x2="59628" y2="58130"/>
                          <a14:foregroundMark x1="51527" y1="60163" x2="52988" y2="40379"/>
                          <a14:foregroundMark x1="52988" y1="40379" x2="53785" y2="38753"/>
                          <a14:foregroundMark x1="27756" y1="53523" x2="33068" y2="63144"/>
                          <a14:foregroundMark x1="11023" y1="29404" x2="9296" y2="34011"/>
                          <a14:foregroundMark x1="9296" y1="34011" x2="9296" y2="36721"/>
                          <a14:foregroundMark x1="47942" y1="38482" x2="51394" y2="34146"/>
                          <a14:foregroundMark x1="51394" y1="34146" x2="55777" y2="32385"/>
                          <a14:foregroundMark x1="20717" y1="35501" x2="22842" y2="40515"/>
                          <a14:foregroundMark x1="22842" y1="40515" x2="22842" y2="40650"/>
                          <a14:foregroundMark x1="10491" y1="40244" x2="14741" y2="51355"/>
                          <a14:backgroundMark x1="11288" y1="76558" x2="11554" y2="83062"/>
                          <a14:backgroundMark x1="13015" y1="76829" x2="13015" y2="87398"/>
                          <a14:backgroundMark x1="14608" y1="77778" x2="14608" y2="90650"/>
                          <a14:backgroundMark x1="16866" y1="77778" x2="18327" y2="87805"/>
                          <a14:backgroundMark x1="18061" y1="76694" x2="19655" y2="86043"/>
                          <a14:backgroundMark x1="83134" y1="72222" x2="92563" y2="69919"/>
                          <a14:backgroundMark x1="81541" y1="72087" x2="89243" y2="70732"/>
                          <a14:backgroundMark x1="79681" y1="72222" x2="88845" y2="68428"/>
                          <a14:backgroundMark x1="78884" y1="71680" x2="82736" y2="70325"/>
                          <a14:backgroundMark x1="80478" y1="70732" x2="80478" y2="70732"/>
                          <a14:backgroundMark x1="88712" y1="67886" x2="80212" y2="70732"/>
                          <a14:backgroundMark x1="16467" y1="63415" x2="18327" y2="68157"/>
                          <a14:backgroundMark x1="16999" y1="64634" x2="18327" y2="67344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rot="1030440">
              <a:off x="748359" y="2860163"/>
              <a:ext cx="2293035" cy="2248314"/>
            </a:xfrm>
            <a:prstGeom prst="rect">
              <a:avLst/>
            </a:prstGeom>
          </p:spPr>
        </p:pic>
        <p:sp>
          <p:nvSpPr>
            <p:cNvPr id="7" name="Rectangle 19">
              <a:extLst>
                <a:ext uri="{FF2B5EF4-FFF2-40B4-BE49-F238E27FC236}">
                  <a16:creationId xmlns:a16="http://schemas.microsoft.com/office/drawing/2014/main" id="{46A19EA0-E839-CBBE-1326-61D3454B0F80}"/>
                </a:ext>
              </a:extLst>
            </p:cNvPr>
            <p:cNvSpPr/>
            <p:nvPr/>
          </p:nvSpPr>
          <p:spPr>
            <a:xfrm>
              <a:off x="2740331" y="4033687"/>
              <a:ext cx="1799667" cy="523220"/>
            </a:xfrm>
            <a:prstGeom prst="rect">
              <a:avLst/>
            </a:prstGeom>
          </p:spPr>
          <p:txBody>
            <a:bodyPr wrap="square" lIns="91440" tIns="45720" rIns="91440" bIns="45720" anchor="t">
              <a:spAutoFit/>
            </a:bodyPr>
            <a:lstStyle/>
            <a:p>
              <a:r>
                <a:rPr lang="de-DE" sz="1400" b="1" spc="70" dirty="0">
                  <a:solidFill>
                    <a:srgbClr val="EB7D7D"/>
                  </a:solidFill>
                  <a:latin typeface="Corbel"/>
                </a:rPr>
                <a:t>MANUELLE</a:t>
              </a:r>
              <a:br>
                <a:rPr lang="de-DE" sz="1400" b="1" spc="70" dirty="0">
                  <a:solidFill>
                    <a:srgbClr val="EB7D7D"/>
                  </a:solidFill>
                  <a:latin typeface="Corbel"/>
                </a:rPr>
              </a:br>
              <a:r>
                <a:rPr lang="de-DE" sz="1400" b="1" spc="70" dirty="0">
                  <a:solidFill>
                    <a:srgbClr val="EB7D7D"/>
                  </a:solidFill>
                  <a:latin typeface="Corbel"/>
                </a:rPr>
                <a:t>DOSIS-EINGABE</a:t>
              </a:r>
              <a:endParaRPr lang="de-DE" sz="1400" b="1" spc="70" dirty="0">
                <a:solidFill>
                  <a:srgbClr val="EB7D7D"/>
                </a:solidFill>
                <a:latin typeface="Corbel" panose="020B0503020204020204" pitchFamily="34" charset="0"/>
              </a:endParaRPr>
            </a:p>
          </p:txBody>
        </p:sp>
        <p:pic>
          <p:nvPicPr>
            <p:cNvPr id="11" name="Picture 12" descr="Icon&#10;&#10;Description automatically generated">
              <a:extLst>
                <a:ext uri="{FF2B5EF4-FFF2-40B4-BE49-F238E27FC236}">
                  <a16:creationId xmlns:a16="http://schemas.microsoft.com/office/drawing/2014/main" id="{D98C565F-C8CF-8480-9D3E-85A411BFAF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793843" y="3566363"/>
              <a:ext cx="467324" cy="46732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9861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B61DC810-8008-4742-802C-66742D7A131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41820"/>
            <a:ext cx="3203848" cy="1802165"/>
          </a:xfrm>
          <a:prstGeom prst="rect">
            <a:avLst/>
          </a:prstGeom>
        </p:spPr>
      </p:pic>
      <p:pic>
        <p:nvPicPr>
          <p:cNvPr id="5" name="Grafik 4">
            <a:extLst>
              <a:ext uri="{FF2B5EF4-FFF2-40B4-BE49-F238E27FC236}">
                <a16:creationId xmlns:a16="http://schemas.microsoft.com/office/drawing/2014/main" id="{5165E527-7298-D719-E30D-E036067EC0C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40152" y="1741821"/>
            <a:ext cx="3203848" cy="1802164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99D30A3A-12A5-A842-9107-E17CD65E2B0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5896" y="2138228"/>
            <a:ext cx="1643089" cy="1009348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680FA9D5-50B0-6B33-E591-51702920257C}"/>
              </a:ext>
            </a:extLst>
          </p:cNvPr>
          <p:cNvSpPr txBox="1"/>
          <p:nvPr/>
        </p:nvSpPr>
        <p:spPr>
          <a:xfrm>
            <a:off x="554489" y="1347614"/>
            <a:ext cx="20948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>
                <a:solidFill>
                  <a:srgbClr val="2C6B76"/>
                </a:solidFill>
                <a:latin typeface="Corbel" panose="020B0503020204020204" pitchFamily="34" charset="0"/>
              </a:rPr>
              <a:t>DIGIDERMA </a:t>
            </a:r>
            <a:r>
              <a:rPr lang="de-DE" sz="2000" b="1" dirty="0">
                <a:solidFill>
                  <a:srgbClr val="2C6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2020</a:t>
            </a:r>
          </a:p>
        </p:txBody>
      </p:sp>
      <p:sp>
        <p:nvSpPr>
          <p:cNvPr id="11" name="Textfeld 10">
            <a:extLst>
              <a:ext uri="{FF2B5EF4-FFF2-40B4-BE49-F238E27FC236}">
                <a16:creationId xmlns:a16="http://schemas.microsoft.com/office/drawing/2014/main" id="{D3B9AA4B-C740-9107-2544-D2B0EE101C38}"/>
              </a:ext>
            </a:extLst>
          </p:cNvPr>
          <p:cNvSpPr txBox="1"/>
          <p:nvPr/>
        </p:nvSpPr>
        <p:spPr>
          <a:xfrm>
            <a:off x="90212" y="3538081"/>
            <a:ext cx="321633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rgbClr val="2C6B76"/>
                </a:solidFill>
                <a:latin typeface="Corbel" panose="020B0503020204020204" pitchFamily="34" charset="0"/>
              </a:rPr>
              <a:t>Konzept </a:t>
            </a:r>
            <a:r>
              <a:rPr lang="de-DE" sz="1400" dirty="0">
                <a:solidFill>
                  <a:srgbClr val="31B9C6"/>
                </a:solidFill>
                <a:latin typeface="Corbel" panose="020B0503020204020204" pitchFamily="34" charset="0"/>
              </a:rPr>
              <a:t>für digitales Therapiesystem</a:t>
            </a:r>
            <a:endParaRPr lang="de-DE" sz="2000" dirty="0">
              <a:solidFill>
                <a:srgbClr val="31B9C6"/>
              </a:solidFill>
              <a:latin typeface="Corbel" panose="020B0503020204020204" pitchFamily="34" charset="0"/>
            </a:endParaRPr>
          </a:p>
        </p:txBody>
      </p:sp>
      <p:sp>
        <p:nvSpPr>
          <p:cNvPr id="12" name="Textfeld 11">
            <a:extLst>
              <a:ext uri="{FF2B5EF4-FFF2-40B4-BE49-F238E27FC236}">
                <a16:creationId xmlns:a16="http://schemas.microsoft.com/office/drawing/2014/main" id="{9D7D8AD3-044A-9EAB-8BD4-E89142EE89DD}"/>
              </a:ext>
            </a:extLst>
          </p:cNvPr>
          <p:cNvSpPr txBox="1"/>
          <p:nvPr/>
        </p:nvSpPr>
        <p:spPr>
          <a:xfrm>
            <a:off x="5940152" y="3564455"/>
            <a:ext cx="31444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000" dirty="0">
                <a:solidFill>
                  <a:srgbClr val="2C6B76"/>
                </a:solidFill>
                <a:latin typeface="Corbel" panose="020B0503020204020204" pitchFamily="34" charset="0"/>
              </a:rPr>
              <a:t>Startup Gründung</a:t>
            </a:r>
          </a:p>
        </p:txBody>
      </p:sp>
      <p:sp>
        <p:nvSpPr>
          <p:cNvPr id="13" name="Textfeld 12">
            <a:extLst>
              <a:ext uri="{FF2B5EF4-FFF2-40B4-BE49-F238E27FC236}">
                <a16:creationId xmlns:a16="http://schemas.microsoft.com/office/drawing/2014/main" id="{77837E50-502D-7035-7575-BFFDC2F4B36B}"/>
              </a:ext>
            </a:extLst>
          </p:cNvPr>
          <p:cNvSpPr txBox="1"/>
          <p:nvPr/>
        </p:nvSpPr>
        <p:spPr>
          <a:xfrm>
            <a:off x="6660232" y="1347614"/>
            <a:ext cx="210987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b="1" dirty="0">
                <a:solidFill>
                  <a:srgbClr val="2C6B76"/>
                </a:solidFill>
                <a:latin typeface="Corbel" panose="020B0503020204020204" pitchFamily="34" charset="0"/>
              </a:rPr>
              <a:t>DIGIDERMA </a:t>
            </a:r>
            <a:r>
              <a:rPr lang="de-DE" sz="2000" b="1" dirty="0">
                <a:solidFill>
                  <a:srgbClr val="2C6B7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2021</a:t>
            </a:r>
          </a:p>
        </p:txBody>
      </p:sp>
    </p:spTree>
    <p:extLst>
      <p:ext uri="{BB962C8B-B14F-4D97-AF65-F5344CB8AC3E}">
        <p14:creationId xmlns:p14="http://schemas.microsoft.com/office/powerpoint/2010/main" val="20873174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feld 46">
            <a:extLst>
              <a:ext uri="{FF2B5EF4-FFF2-40B4-BE49-F238E27FC236}">
                <a16:creationId xmlns:a16="http://schemas.microsoft.com/office/drawing/2014/main" id="{1230A817-4EB9-0A41-9372-526DC402910A}"/>
              </a:ext>
            </a:extLst>
          </p:cNvPr>
          <p:cNvSpPr txBox="1"/>
          <p:nvPr/>
        </p:nvSpPr>
        <p:spPr>
          <a:xfrm>
            <a:off x="2" y="326791"/>
            <a:ext cx="9143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2400" b="1" dirty="0">
                <a:solidFill>
                  <a:srgbClr val="2C6B76"/>
                </a:solidFill>
                <a:latin typeface="Corbel" panose="020B0503020204020204" pitchFamily="34" charset="0"/>
              </a:rPr>
              <a:t>PRÄMIERTES CO-DEVELOPMENT</a:t>
            </a:r>
          </a:p>
        </p:txBody>
      </p:sp>
      <p:pic>
        <p:nvPicPr>
          <p:cNvPr id="96" name="Grafik 95">
            <a:extLst>
              <a:ext uri="{FF2B5EF4-FFF2-40B4-BE49-F238E27FC236}">
                <a16:creationId xmlns:a16="http://schemas.microsoft.com/office/drawing/2014/main" id="{0ED5A3D7-9053-E742-93C2-FDD34DEC207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59518" y="2828347"/>
            <a:ext cx="1500984" cy="905360"/>
          </a:xfrm>
          <a:prstGeom prst="rect">
            <a:avLst/>
          </a:prstGeom>
        </p:spPr>
      </p:pic>
      <p:grpSp>
        <p:nvGrpSpPr>
          <p:cNvPr id="44" name="Gruppieren 43">
            <a:extLst>
              <a:ext uri="{FF2B5EF4-FFF2-40B4-BE49-F238E27FC236}">
                <a16:creationId xmlns:a16="http://schemas.microsoft.com/office/drawing/2014/main" id="{1258BEBF-E140-9D28-5496-6ADA68C7EBB3}"/>
              </a:ext>
            </a:extLst>
          </p:cNvPr>
          <p:cNvGrpSpPr/>
          <p:nvPr/>
        </p:nvGrpSpPr>
        <p:grpSpPr>
          <a:xfrm>
            <a:off x="5020303" y="2819287"/>
            <a:ext cx="1492088" cy="1237878"/>
            <a:chOff x="4861701" y="2525732"/>
            <a:chExt cx="1492088" cy="1237878"/>
          </a:xfrm>
        </p:grpSpPr>
        <p:pic>
          <p:nvPicPr>
            <p:cNvPr id="97" name="Grafik 96">
              <a:extLst>
                <a:ext uri="{FF2B5EF4-FFF2-40B4-BE49-F238E27FC236}">
                  <a16:creationId xmlns:a16="http://schemas.microsoft.com/office/drawing/2014/main" id="{EB63291F-0B85-A842-BCF9-F44850AB5E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61701" y="2525732"/>
              <a:ext cx="1492088" cy="905358"/>
            </a:xfrm>
            <a:prstGeom prst="rect">
              <a:avLst/>
            </a:prstGeom>
          </p:spPr>
        </p:pic>
        <p:sp>
          <p:nvSpPr>
            <p:cNvPr id="100" name="Rechteck 99">
              <a:extLst>
                <a:ext uri="{FF2B5EF4-FFF2-40B4-BE49-F238E27FC236}">
                  <a16:creationId xmlns:a16="http://schemas.microsoft.com/office/drawing/2014/main" id="{41F00443-4AEC-214B-B4E8-59C4D7020FCE}"/>
                </a:ext>
              </a:extLst>
            </p:cNvPr>
            <p:cNvSpPr/>
            <p:nvPr/>
          </p:nvSpPr>
          <p:spPr>
            <a:xfrm>
              <a:off x="4861702" y="3394278"/>
              <a:ext cx="1477367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e-DE" sz="900" dirty="0">
                  <a:solidFill>
                    <a:srgbClr val="2C6B76"/>
                  </a:solidFill>
                  <a:latin typeface="Corbel" panose="020B0503020204020204" pitchFamily="34" charset="0"/>
                </a:rPr>
                <a:t>Witten Award </a:t>
              </a:r>
              <a:r>
                <a:rPr lang="de-DE" sz="900" dirty="0" err="1">
                  <a:solidFill>
                    <a:srgbClr val="2C6B76"/>
                  </a:solidFill>
                  <a:latin typeface="Corbel" panose="020B0503020204020204" pitchFamily="34" charset="0"/>
                </a:rPr>
                <a:t>for</a:t>
              </a:r>
              <a:br>
                <a:rPr lang="de-DE" sz="900" dirty="0">
                  <a:solidFill>
                    <a:srgbClr val="2C6B76"/>
                  </a:solidFill>
                  <a:latin typeface="Corbel" panose="020B0503020204020204" pitchFamily="34" charset="0"/>
                </a:rPr>
              </a:br>
              <a:r>
                <a:rPr lang="de-DE" sz="900" dirty="0">
                  <a:solidFill>
                    <a:srgbClr val="2C6B76"/>
                  </a:solidFill>
                  <a:latin typeface="Corbel" panose="020B0503020204020204" pitchFamily="34" charset="0"/>
                </a:rPr>
                <a:t>Health </a:t>
              </a:r>
              <a:r>
                <a:rPr lang="de-DE" sz="900" dirty="0" err="1">
                  <a:solidFill>
                    <a:srgbClr val="2C6B76"/>
                  </a:solidFill>
                  <a:latin typeface="Corbel" panose="020B0503020204020204" pitchFamily="34" charset="0"/>
                </a:rPr>
                <a:t>Visionaries</a:t>
              </a:r>
              <a:r>
                <a:rPr lang="de-DE" sz="900" dirty="0">
                  <a:solidFill>
                    <a:srgbClr val="2C6B76"/>
                  </a:solidFill>
                  <a:latin typeface="Corbel" panose="020B0503020204020204" pitchFamily="34" charset="0"/>
                </a:rPr>
                <a:t> 2022</a:t>
              </a:r>
            </a:p>
          </p:txBody>
        </p:sp>
      </p:grpSp>
      <p:grpSp>
        <p:nvGrpSpPr>
          <p:cNvPr id="45" name="Gruppieren 44">
            <a:extLst>
              <a:ext uri="{FF2B5EF4-FFF2-40B4-BE49-F238E27FC236}">
                <a16:creationId xmlns:a16="http://schemas.microsoft.com/office/drawing/2014/main" id="{97497D29-59D5-4F7E-AC92-5421A1833E4B}"/>
              </a:ext>
            </a:extLst>
          </p:cNvPr>
          <p:cNvGrpSpPr/>
          <p:nvPr/>
        </p:nvGrpSpPr>
        <p:grpSpPr>
          <a:xfrm>
            <a:off x="6838650" y="1590099"/>
            <a:ext cx="1713628" cy="1263636"/>
            <a:chOff x="4743233" y="1357192"/>
            <a:chExt cx="1713628" cy="1263636"/>
          </a:xfrm>
        </p:grpSpPr>
        <p:pic>
          <p:nvPicPr>
            <p:cNvPr id="99" name="Grafik 98">
              <a:extLst>
                <a:ext uri="{FF2B5EF4-FFF2-40B4-BE49-F238E27FC236}">
                  <a16:creationId xmlns:a16="http://schemas.microsoft.com/office/drawing/2014/main" id="{47566001-F20D-2544-8DDF-AD05589239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864101" y="1357192"/>
              <a:ext cx="1490599" cy="905360"/>
            </a:xfrm>
            <a:prstGeom prst="rect">
              <a:avLst/>
            </a:prstGeom>
          </p:spPr>
        </p:pic>
        <p:sp>
          <p:nvSpPr>
            <p:cNvPr id="101" name="Rechteck 100">
              <a:extLst>
                <a:ext uri="{FF2B5EF4-FFF2-40B4-BE49-F238E27FC236}">
                  <a16:creationId xmlns:a16="http://schemas.microsoft.com/office/drawing/2014/main" id="{44FF8FD9-724A-E542-B09B-60A0F5C3CBC2}"/>
                </a:ext>
              </a:extLst>
            </p:cNvPr>
            <p:cNvSpPr/>
            <p:nvPr/>
          </p:nvSpPr>
          <p:spPr>
            <a:xfrm>
              <a:off x="4743233" y="2251496"/>
              <a:ext cx="171362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e-DE" sz="900" dirty="0" err="1">
                  <a:solidFill>
                    <a:srgbClr val="2C6B76"/>
                  </a:solidFill>
                  <a:latin typeface="Corbel" panose="020B0503020204020204" pitchFamily="34" charset="0"/>
                </a:rPr>
                <a:t>Digi</a:t>
              </a:r>
              <a:r>
                <a:rPr lang="de-DE" sz="900" dirty="0">
                  <a:solidFill>
                    <a:srgbClr val="2C6B76"/>
                  </a:solidFill>
                  <a:latin typeface="Corbel" panose="020B0503020204020204" pitchFamily="34" charset="0"/>
                </a:rPr>
                <a:t> Derma Award 2020</a:t>
              </a:r>
              <a:br>
                <a:rPr lang="de-DE" sz="900" dirty="0">
                  <a:solidFill>
                    <a:srgbClr val="2C6B76"/>
                  </a:solidFill>
                  <a:latin typeface="Corbel" panose="020B0503020204020204" pitchFamily="34" charset="0"/>
                </a:rPr>
              </a:br>
              <a:r>
                <a:rPr lang="de-DE" sz="900" dirty="0">
                  <a:solidFill>
                    <a:srgbClr val="2C6B76"/>
                  </a:solidFill>
                  <a:latin typeface="Corbel" panose="020B0503020204020204" pitchFamily="34" charset="0"/>
                </a:rPr>
                <a:t>German </a:t>
              </a:r>
              <a:r>
                <a:rPr lang="de-DE" sz="900" dirty="0" err="1">
                  <a:solidFill>
                    <a:srgbClr val="2C6B76"/>
                  </a:solidFill>
                  <a:latin typeface="Corbel" panose="020B0503020204020204" pitchFamily="34" charset="0"/>
                </a:rPr>
                <a:t>Dermatology</a:t>
              </a:r>
              <a:r>
                <a:rPr lang="de-DE" sz="900" dirty="0">
                  <a:solidFill>
                    <a:srgbClr val="2C6B76"/>
                  </a:solidFill>
                  <a:latin typeface="Corbel" panose="020B0503020204020204" pitchFamily="34" charset="0"/>
                </a:rPr>
                <a:t> Union</a:t>
              </a:r>
            </a:p>
          </p:txBody>
        </p:sp>
      </p:grpSp>
      <p:sp>
        <p:nvSpPr>
          <p:cNvPr id="102" name="Rechteck 101">
            <a:extLst>
              <a:ext uri="{FF2B5EF4-FFF2-40B4-BE49-F238E27FC236}">
                <a16:creationId xmlns:a16="http://schemas.microsoft.com/office/drawing/2014/main" id="{992E1E7A-664E-EE43-B6DB-5BC11A4B5571}"/>
              </a:ext>
            </a:extLst>
          </p:cNvPr>
          <p:cNvSpPr/>
          <p:nvPr/>
        </p:nvSpPr>
        <p:spPr>
          <a:xfrm>
            <a:off x="6828525" y="3733706"/>
            <a:ext cx="17917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de-DE" sz="900" dirty="0">
                <a:solidFill>
                  <a:srgbClr val="2C6B76"/>
                </a:solidFill>
                <a:latin typeface="Corbel" panose="020B0503020204020204" pitchFamily="34" charset="0"/>
              </a:rPr>
              <a:t>Best Campus </a:t>
            </a:r>
            <a:r>
              <a:rPr lang="de-DE" sz="900" dirty="0" err="1">
                <a:solidFill>
                  <a:srgbClr val="2C6B76"/>
                </a:solidFill>
                <a:latin typeface="Corbel" panose="020B0503020204020204" pitchFamily="34" charset="0"/>
              </a:rPr>
              <a:t>Idea</a:t>
            </a:r>
            <a:r>
              <a:rPr lang="de-DE" sz="900" dirty="0">
                <a:solidFill>
                  <a:srgbClr val="2C6B76"/>
                </a:solidFill>
                <a:latin typeface="Corbel" panose="020B0503020204020204" pitchFamily="34" charset="0"/>
              </a:rPr>
              <a:t> </a:t>
            </a:r>
            <a:br>
              <a:rPr lang="de-DE" sz="900" dirty="0">
                <a:solidFill>
                  <a:srgbClr val="2C6B76"/>
                </a:solidFill>
                <a:latin typeface="Corbel" panose="020B0503020204020204" pitchFamily="34" charset="0"/>
              </a:rPr>
            </a:br>
            <a:r>
              <a:rPr lang="de-DE" sz="900" dirty="0">
                <a:solidFill>
                  <a:srgbClr val="2C6B76"/>
                </a:solidFill>
                <a:latin typeface="Corbel" panose="020B0503020204020204" pitchFamily="34" charset="0"/>
              </a:rPr>
              <a:t>Bremen 2021</a:t>
            </a:r>
          </a:p>
        </p:txBody>
      </p:sp>
      <p:grpSp>
        <p:nvGrpSpPr>
          <p:cNvPr id="43" name="Gruppieren 42">
            <a:extLst>
              <a:ext uri="{FF2B5EF4-FFF2-40B4-BE49-F238E27FC236}">
                <a16:creationId xmlns:a16="http://schemas.microsoft.com/office/drawing/2014/main" id="{9F42E020-948F-A252-1FD3-E3131D576185}"/>
              </a:ext>
            </a:extLst>
          </p:cNvPr>
          <p:cNvGrpSpPr/>
          <p:nvPr/>
        </p:nvGrpSpPr>
        <p:grpSpPr>
          <a:xfrm>
            <a:off x="5025554" y="1584162"/>
            <a:ext cx="1501161" cy="1237878"/>
            <a:chOff x="6858638" y="2525732"/>
            <a:chExt cx="1501161" cy="1237878"/>
          </a:xfrm>
        </p:grpSpPr>
        <p:pic>
          <p:nvPicPr>
            <p:cNvPr id="7" name="Grafik 6">
              <a:extLst>
                <a:ext uri="{FF2B5EF4-FFF2-40B4-BE49-F238E27FC236}">
                  <a16:creationId xmlns:a16="http://schemas.microsoft.com/office/drawing/2014/main" id="{6F2ABDDB-0CE5-8862-24E1-26B9A32C45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867711" y="2525732"/>
              <a:ext cx="1492088" cy="897730"/>
            </a:xfrm>
            <a:prstGeom prst="rect">
              <a:avLst/>
            </a:prstGeom>
          </p:spPr>
        </p:pic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E05A2980-69D6-4FF2-7671-66223F20F3C4}"/>
                </a:ext>
              </a:extLst>
            </p:cNvPr>
            <p:cNvSpPr/>
            <p:nvPr/>
          </p:nvSpPr>
          <p:spPr>
            <a:xfrm>
              <a:off x="6858638" y="3394278"/>
              <a:ext cx="1492088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de-DE" sz="900" dirty="0" err="1">
                  <a:solidFill>
                    <a:srgbClr val="2C6B76"/>
                  </a:solidFill>
                  <a:latin typeface="Corbel" panose="020B0503020204020204" pitchFamily="34" charset="0"/>
                </a:rPr>
                <a:t>eAward</a:t>
              </a:r>
              <a:r>
                <a:rPr lang="de-DE" sz="900" dirty="0">
                  <a:solidFill>
                    <a:srgbClr val="2C6B76"/>
                  </a:solidFill>
                  <a:latin typeface="Corbel" panose="020B0503020204020204" pitchFamily="34" charset="0"/>
                </a:rPr>
                <a:t> DACH Region 2022</a:t>
              </a:r>
            </a:p>
            <a:p>
              <a:pPr algn="ctr"/>
              <a:r>
                <a:rPr lang="de-DE" sz="900" dirty="0">
                  <a:solidFill>
                    <a:srgbClr val="2C6B76"/>
                  </a:solidFill>
                  <a:latin typeface="Corbel" panose="020B0503020204020204" pitchFamily="34" charset="0"/>
                </a:rPr>
                <a:t>NTT DATA</a:t>
              </a:r>
            </a:p>
          </p:txBody>
        </p:sp>
      </p:grpSp>
      <p:pic>
        <p:nvPicPr>
          <p:cNvPr id="11" name="Picture 11" descr="A picture containing timeline&#10;&#10;Description automatically generated">
            <a:extLst>
              <a:ext uri="{FF2B5EF4-FFF2-40B4-BE49-F238E27FC236}">
                <a16:creationId xmlns:a16="http://schemas.microsoft.com/office/drawing/2014/main" id="{F1A67036-04E1-2225-9FBE-622223B2A99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29844" y="2751234"/>
            <a:ext cx="739539" cy="220196"/>
          </a:xfrm>
          <a:prstGeom prst="rect">
            <a:avLst/>
          </a:prstGeom>
        </p:spPr>
      </p:pic>
      <p:pic>
        <p:nvPicPr>
          <p:cNvPr id="12" name="Picture 11" descr="A picture containing timeline&#10;&#10;Description automatically generated">
            <a:extLst>
              <a:ext uri="{FF2B5EF4-FFF2-40B4-BE49-F238E27FC236}">
                <a16:creationId xmlns:a16="http://schemas.microsoft.com/office/drawing/2014/main" id="{934291C8-FB65-3190-DF17-6763263009C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29844" y="4110502"/>
            <a:ext cx="700016" cy="192232"/>
          </a:xfrm>
          <a:prstGeom prst="rect">
            <a:avLst/>
          </a:prstGeom>
        </p:spPr>
      </p:pic>
      <p:pic>
        <p:nvPicPr>
          <p:cNvPr id="13" name="Grafik 12">
            <a:extLst>
              <a:ext uri="{FF2B5EF4-FFF2-40B4-BE49-F238E27FC236}">
                <a16:creationId xmlns:a16="http://schemas.microsoft.com/office/drawing/2014/main" id="{572BA798-4CA7-D9DC-9A0D-2E68965C5C8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71584" y="3707272"/>
            <a:ext cx="320964" cy="320964"/>
          </a:xfrm>
          <a:prstGeom prst="ellipse">
            <a:avLst/>
          </a:prstGeom>
        </p:spPr>
      </p:pic>
      <p:pic>
        <p:nvPicPr>
          <p:cNvPr id="14" name="Grafik 13">
            <a:extLst>
              <a:ext uri="{FF2B5EF4-FFF2-40B4-BE49-F238E27FC236}">
                <a16:creationId xmlns:a16="http://schemas.microsoft.com/office/drawing/2014/main" id="{0C88A42C-7468-7C40-E43F-61C69495FE0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83562" y="2711767"/>
            <a:ext cx="297009" cy="297009"/>
          </a:xfrm>
          <a:prstGeom prst="ellipse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1D40B0E9-4D2F-27E5-E12F-FDFF66B76DE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568" y="1066351"/>
            <a:ext cx="293776" cy="293390"/>
          </a:xfrm>
          <a:prstGeom prst="ellipse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3E2DE456-04BC-02A5-070C-22099145FDA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3821"/>
          <a:stretch/>
        </p:blipFill>
        <p:spPr>
          <a:xfrm>
            <a:off x="792116" y="1382865"/>
            <a:ext cx="284680" cy="287664"/>
          </a:xfrm>
          <a:prstGeom prst="ellipse">
            <a:avLst/>
          </a:prstGeom>
        </p:spPr>
      </p:pic>
      <p:pic>
        <p:nvPicPr>
          <p:cNvPr id="17" name="Grafik 16">
            <a:extLst>
              <a:ext uri="{FF2B5EF4-FFF2-40B4-BE49-F238E27FC236}">
                <a16:creationId xmlns:a16="http://schemas.microsoft.com/office/drawing/2014/main" id="{2AFB8081-2738-892B-0183-3A568DA1BAE8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8045" y="3053466"/>
            <a:ext cx="288042" cy="287663"/>
          </a:xfrm>
          <a:prstGeom prst="ellipse">
            <a:avLst/>
          </a:prstGeom>
        </p:spPr>
      </p:pic>
      <p:pic>
        <p:nvPicPr>
          <p:cNvPr id="18" name="Grafik 17">
            <a:extLst>
              <a:ext uri="{FF2B5EF4-FFF2-40B4-BE49-F238E27FC236}">
                <a16:creationId xmlns:a16="http://schemas.microsoft.com/office/drawing/2014/main" id="{CB39CF69-09D4-D183-A46A-59494760A69A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0632" y="4038228"/>
            <a:ext cx="302868" cy="302432"/>
          </a:xfrm>
          <a:prstGeom prst="ellipse">
            <a:avLst/>
          </a:prstGeom>
        </p:spPr>
      </p:pic>
      <p:pic>
        <p:nvPicPr>
          <p:cNvPr id="19" name="Grafik 18">
            <a:extLst>
              <a:ext uri="{FF2B5EF4-FFF2-40B4-BE49-F238E27FC236}">
                <a16:creationId xmlns:a16="http://schemas.microsoft.com/office/drawing/2014/main" id="{FF9050A9-0F25-2ED2-5970-EECCA26FFD12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1117" y="1738098"/>
            <a:ext cx="286678" cy="287664"/>
          </a:xfrm>
          <a:prstGeom prst="ellipse">
            <a:avLst/>
          </a:prstGeom>
        </p:spPr>
      </p:pic>
      <p:sp>
        <p:nvSpPr>
          <p:cNvPr id="20" name="Rechteck 19">
            <a:extLst>
              <a:ext uri="{FF2B5EF4-FFF2-40B4-BE49-F238E27FC236}">
                <a16:creationId xmlns:a16="http://schemas.microsoft.com/office/drawing/2014/main" id="{3981F00E-FF0D-8001-6E41-A2A60BA9F4C4}"/>
              </a:ext>
            </a:extLst>
          </p:cNvPr>
          <p:cNvSpPr/>
          <p:nvPr/>
        </p:nvSpPr>
        <p:spPr>
          <a:xfrm>
            <a:off x="1175762" y="969729"/>
            <a:ext cx="1822615" cy="371723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2625"/>
              </a:lnSpc>
            </a:pPr>
            <a:r>
              <a:rPr lang="de-DE" sz="1200" dirty="0">
                <a:solidFill>
                  <a:srgbClr val="2C6B76"/>
                </a:solidFill>
                <a:latin typeface="Corbel" panose="020B0503020204020204" pitchFamily="34" charset="0"/>
              </a:rPr>
              <a:t>Prof. Thomas Schwarz</a:t>
            </a:r>
          </a:p>
          <a:p>
            <a:pPr>
              <a:lnSpc>
                <a:spcPts val="2625"/>
              </a:lnSpc>
            </a:pPr>
            <a:r>
              <a:rPr lang="de-DE" sz="1200" dirty="0">
                <a:solidFill>
                  <a:srgbClr val="2C6B76"/>
                </a:solidFill>
                <a:latin typeface="Corbel" panose="020B0503020204020204" pitchFamily="34" charset="0"/>
              </a:rPr>
              <a:t>Prof. Mark </a:t>
            </a:r>
            <a:r>
              <a:rPr lang="de-DE" sz="1200" dirty="0" err="1">
                <a:solidFill>
                  <a:srgbClr val="2C6B76"/>
                </a:solidFill>
                <a:latin typeface="Corbel" panose="020B0503020204020204" pitchFamily="34" charset="0"/>
              </a:rPr>
              <a:t>Berneburg</a:t>
            </a:r>
            <a:endParaRPr lang="de-DE" sz="1200" dirty="0">
              <a:solidFill>
                <a:srgbClr val="2C6B76"/>
              </a:solidFill>
              <a:latin typeface="Corbel" panose="020B0503020204020204" pitchFamily="34" charset="0"/>
            </a:endParaRPr>
          </a:p>
          <a:p>
            <a:pPr>
              <a:lnSpc>
                <a:spcPts val="2625"/>
              </a:lnSpc>
            </a:pPr>
            <a:r>
              <a:rPr lang="de-DE" sz="1200" dirty="0">
                <a:solidFill>
                  <a:srgbClr val="2C6B76"/>
                </a:solidFill>
                <a:latin typeface="Corbel" panose="020B0503020204020204" pitchFamily="34" charset="0"/>
              </a:rPr>
              <a:t>Prof. Thomas </a:t>
            </a:r>
            <a:r>
              <a:rPr lang="de-DE" sz="1200" dirty="0" err="1">
                <a:solidFill>
                  <a:srgbClr val="2C6B76"/>
                </a:solidFill>
                <a:latin typeface="Corbel" panose="020B0503020204020204" pitchFamily="34" charset="0"/>
              </a:rPr>
              <a:t>Rustemeyer</a:t>
            </a:r>
            <a:endParaRPr lang="de-DE" sz="1200" dirty="0">
              <a:solidFill>
                <a:srgbClr val="2C6B76"/>
              </a:solidFill>
              <a:latin typeface="Corbel" panose="020B0503020204020204" pitchFamily="34" charset="0"/>
            </a:endParaRPr>
          </a:p>
          <a:p>
            <a:pPr>
              <a:lnSpc>
                <a:spcPts val="2625"/>
              </a:lnSpc>
            </a:pPr>
            <a:r>
              <a:rPr lang="de-DE" sz="1200" dirty="0">
                <a:solidFill>
                  <a:srgbClr val="2C6B76"/>
                </a:solidFill>
                <a:latin typeface="Corbel" panose="020B0503020204020204" pitchFamily="34" charset="0"/>
              </a:rPr>
              <a:t>Prof. Harvey Lui</a:t>
            </a:r>
          </a:p>
          <a:p>
            <a:pPr>
              <a:lnSpc>
                <a:spcPts val="2625"/>
              </a:lnSpc>
            </a:pPr>
            <a:r>
              <a:rPr lang="de-DE" sz="1200" dirty="0">
                <a:solidFill>
                  <a:srgbClr val="2C6B76"/>
                </a:solidFill>
                <a:latin typeface="Corbel" panose="020B0503020204020204" pitchFamily="34" charset="0"/>
              </a:rPr>
              <a:t>Prof. Sally </a:t>
            </a:r>
            <a:r>
              <a:rPr lang="de-DE" sz="1200" dirty="0" err="1">
                <a:solidFill>
                  <a:srgbClr val="2C6B76"/>
                </a:solidFill>
                <a:latin typeface="Corbel" panose="020B0503020204020204" pitchFamily="34" charset="0"/>
              </a:rPr>
              <a:t>Ibbotson</a:t>
            </a:r>
            <a:endParaRPr lang="de-DE" sz="1200" dirty="0">
              <a:solidFill>
                <a:srgbClr val="2C6B76"/>
              </a:solidFill>
              <a:latin typeface="Corbel" panose="020B0503020204020204" pitchFamily="34" charset="0"/>
            </a:endParaRPr>
          </a:p>
          <a:p>
            <a:pPr>
              <a:lnSpc>
                <a:spcPts val="2625"/>
              </a:lnSpc>
            </a:pPr>
            <a:r>
              <a:rPr lang="de-DE" sz="1200" dirty="0">
                <a:solidFill>
                  <a:srgbClr val="2C6B76"/>
                </a:solidFill>
                <a:latin typeface="Corbel" panose="020B0503020204020204" pitchFamily="34" charset="0"/>
              </a:rPr>
              <a:t>Dr. Max Tischler</a:t>
            </a:r>
          </a:p>
          <a:p>
            <a:pPr>
              <a:lnSpc>
                <a:spcPts val="2625"/>
              </a:lnSpc>
            </a:pPr>
            <a:r>
              <a:rPr lang="de-DE" sz="1200" dirty="0">
                <a:solidFill>
                  <a:srgbClr val="2C6B76"/>
                </a:solidFill>
                <a:latin typeface="Corbel" panose="020B0503020204020204" pitchFamily="34" charset="0"/>
              </a:rPr>
              <a:t>Prof. Markus Böhm</a:t>
            </a:r>
          </a:p>
          <a:p>
            <a:pPr>
              <a:lnSpc>
                <a:spcPts val="2625"/>
              </a:lnSpc>
            </a:pPr>
            <a:r>
              <a:rPr lang="de-DE" sz="1200" dirty="0">
                <a:solidFill>
                  <a:srgbClr val="2C6B76"/>
                </a:solidFill>
                <a:latin typeface="Corbel" panose="020B0503020204020204" pitchFamily="34" charset="0"/>
              </a:rPr>
              <a:t>Prof. Swen Malte John</a:t>
            </a:r>
          </a:p>
          <a:p>
            <a:pPr>
              <a:lnSpc>
                <a:spcPts val="2625"/>
              </a:lnSpc>
            </a:pPr>
            <a:r>
              <a:rPr lang="de-DE" sz="1200" dirty="0">
                <a:solidFill>
                  <a:srgbClr val="2C6B76"/>
                </a:solidFill>
                <a:latin typeface="Corbel" panose="020B0503020204020204" pitchFamily="34" charset="0"/>
              </a:rPr>
              <a:t>Simone </a:t>
            </a:r>
            <a:r>
              <a:rPr lang="de-DE" sz="1200" dirty="0" err="1">
                <a:solidFill>
                  <a:srgbClr val="2C6B76"/>
                </a:solidFill>
                <a:latin typeface="Corbel" panose="020B0503020204020204" pitchFamily="34" charset="0"/>
              </a:rPr>
              <a:t>Norrenbrock</a:t>
            </a:r>
            <a:endParaRPr lang="de-DE" sz="1200" dirty="0">
              <a:solidFill>
                <a:srgbClr val="2C6B76"/>
              </a:solidFill>
              <a:latin typeface="Corbel" panose="020B0503020204020204" pitchFamily="34" charset="0"/>
            </a:endParaRPr>
          </a:p>
          <a:p>
            <a:pPr>
              <a:lnSpc>
                <a:spcPts val="2625"/>
              </a:lnSpc>
            </a:pPr>
            <a:r>
              <a:rPr lang="de-DE" sz="1200" dirty="0">
                <a:solidFill>
                  <a:srgbClr val="2C6B76"/>
                </a:solidFill>
                <a:latin typeface="Corbel" panose="020B0503020204020204" pitchFamily="34" charset="0"/>
              </a:rPr>
              <a:t>Prof. Stefan </a:t>
            </a:r>
            <a:r>
              <a:rPr lang="de-DE" sz="1200" dirty="0" err="1">
                <a:solidFill>
                  <a:srgbClr val="2C6B76"/>
                </a:solidFill>
                <a:latin typeface="Corbel" panose="020B0503020204020204" pitchFamily="34" charset="0"/>
              </a:rPr>
              <a:t>Beissert</a:t>
            </a:r>
            <a:endParaRPr lang="de-DE" sz="1200" dirty="0">
              <a:solidFill>
                <a:srgbClr val="2C6B76"/>
              </a:solidFill>
              <a:latin typeface="Corbel" panose="020B0503020204020204" pitchFamily="34" charset="0"/>
            </a:endParaRPr>
          </a:p>
          <a:p>
            <a:pPr>
              <a:lnSpc>
                <a:spcPts val="2625"/>
              </a:lnSpc>
            </a:pPr>
            <a:r>
              <a:rPr lang="de-DE" sz="1200" dirty="0">
                <a:solidFill>
                  <a:srgbClr val="2C6B76"/>
                </a:solidFill>
                <a:latin typeface="Corbel" panose="020B0503020204020204" pitchFamily="34" charset="0"/>
              </a:rPr>
              <a:t>Prof. Erhard </a:t>
            </a:r>
            <a:r>
              <a:rPr lang="de-DE" sz="1200" dirty="0" err="1">
                <a:solidFill>
                  <a:srgbClr val="2C6B76"/>
                </a:solidFill>
                <a:latin typeface="Corbel" panose="020B0503020204020204" pitchFamily="34" charset="0"/>
              </a:rPr>
              <a:t>Hölzle</a:t>
            </a:r>
            <a:endParaRPr lang="de-DE" sz="1200" dirty="0">
              <a:solidFill>
                <a:srgbClr val="2C6B76"/>
              </a:solidFill>
              <a:latin typeface="Corbel" panose="020B0503020204020204" pitchFamily="34" charset="0"/>
            </a:endParaRPr>
          </a:p>
        </p:txBody>
      </p:sp>
      <p:pic>
        <p:nvPicPr>
          <p:cNvPr id="21" name="Picture 11" descr="A picture containing timeline&#10;&#10;Description automatically generated">
            <a:extLst>
              <a:ext uri="{FF2B5EF4-FFF2-40B4-BE49-F238E27FC236}">
                <a16:creationId xmlns:a16="http://schemas.microsoft.com/office/drawing/2014/main" id="{9BDA4780-4AF0-D559-C9A2-17AEDEAA7B66}"/>
              </a:ext>
            </a:extLst>
          </p:cNvPr>
          <p:cNvPicPr>
            <a:picLocks noChangeAspect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0673"/>
          <a:stretch/>
        </p:blipFill>
        <p:spPr>
          <a:xfrm>
            <a:off x="3661354" y="3430786"/>
            <a:ext cx="485718" cy="189230"/>
          </a:xfrm>
          <a:prstGeom prst="rect">
            <a:avLst/>
          </a:prstGeom>
        </p:spPr>
      </p:pic>
      <p:pic>
        <p:nvPicPr>
          <p:cNvPr id="22" name="Picture 11" descr="A picture containing timeline&#10;&#10;Description automatically generated">
            <a:extLst>
              <a:ext uri="{FF2B5EF4-FFF2-40B4-BE49-F238E27FC236}">
                <a16:creationId xmlns:a16="http://schemas.microsoft.com/office/drawing/2014/main" id="{ED577107-84C3-04F0-AA56-9CAB9B1E8040}"/>
              </a:ext>
            </a:extLst>
          </p:cNvPr>
          <p:cNvPicPr>
            <a:picLocks noChangeAspect="1"/>
          </p:cNvPicPr>
          <p:nvPr/>
        </p:nvPicPr>
        <p:blipFill rotWithShape="1">
          <a:blip r:embed="rId1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29844" y="1074012"/>
            <a:ext cx="649917" cy="225803"/>
          </a:xfrm>
          <a:prstGeom prst="rect">
            <a:avLst/>
          </a:prstGeom>
        </p:spPr>
      </p:pic>
      <p:pic>
        <p:nvPicPr>
          <p:cNvPr id="23" name="Grafik 22">
            <a:extLst>
              <a:ext uri="{FF2B5EF4-FFF2-40B4-BE49-F238E27FC236}">
                <a16:creationId xmlns:a16="http://schemas.microsoft.com/office/drawing/2014/main" id="{1D703264-9911-6E40-CAFA-C78117A808F4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29844" y="3746742"/>
            <a:ext cx="1030870" cy="182744"/>
          </a:xfrm>
          <a:prstGeom prst="rect">
            <a:avLst/>
          </a:prstGeom>
        </p:spPr>
      </p:pic>
      <p:pic>
        <p:nvPicPr>
          <p:cNvPr id="24" name="Grafik 23">
            <a:extLst>
              <a:ext uri="{FF2B5EF4-FFF2-40B4-BE49-F238E27FC236}">
                <a16:creationId xmlns:a16="http://schemas.microsoft.com/office/drawing/2014/main" id="{D4B44419-62B7-CF98-B9CB-EC145DCDEB96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3029844" y="1386783"/>
            <a:ext cx="564864" cy="280173"/>
          </a:xfrm>
          <a:prstGeom prst="rect">
            <a:avLst/>
          </a:prstGeom>
        </p:spPr>
      </p:pic>
      <p:pic>
        <p:nvPicPr>
          <p:cNvPr id="25" name="Grafik 24">
            <a:extLst>
              <a:ext uri="{FF2B5EF4-FFF2-40B4-BE49-F238E27FC236}">
                <a16:creationId xmlns:a16="http://schemas.microsoft.com/office/drawing/2014/main" id="{2CDFF2BE-7553-B917-C3E0-0CDC7C44BD1A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3029844" y="3035108"/>
            <a:ext cx="342951" cy="300082"/>
          </a:xfrm>
          <a:prstGeom prst="rect">
            <a:avLst/>
          </a:prstGeom>
        </p:spPr>
      </p:pic>
      <p:pic>
        <p:nvPicPr>
          <p:cNvPr id="26" name="Grafik 25">
            <a:extLst>
              <a:ext uri="{FF2B5EF4-FFF2-40B4-BE49-F238E27FC236}">
                <a16:creationId xmlns:a16="http://schemas.microsoft.com/office/drawing/2014/main" id="{81D55159-5989-66CC-1943-2AD1176B672B}"/>
              </a:ext>
            </a:extLst>
          </p:cNvPr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0910" y="4366236"/>
            <a:ext cx="302312" cy="302432"/>
          </a:xfrm>
          <a:prstGeom prst="ellipse">
            <a:avLst/>
          </a:prstGeom>
        </p:spPr>
      </p:pic>
      <p:pic>
        <p:nvPicPr>
          <p:cNvPr id="27" name="Grafik 26">
            <a:extLst>
              <a:ext uri="{FF2B5EF4-FFF2-40B4-BE49-F238E27FC236}">
                <a16:creationId xmlns:a16="http://schemas.microsoft.com/office/drawing/2014/main" id="{A5B1F444-1337-9555-3329-363D6E5454F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029844" y="4449143"/>
            <a:ext cx="772362" cy="192232"/>
          </a:xfrm>
          <a:prstGeom prst="rect">
            <a:avLst/>
          </a:prstGeom>
        </p:spPr>
      </p:pic>
      <p:pic>
        <p:nvPicPr>
          <p:cNvPr id="28" name="Grafik 27">
            <a:extLst>
              <a:ext uri="{FF2B5EF4-FFF2-40B4-BE49-F238E27FC236}">
                <a16:creationId xmlns:a16="http://schemas.microsoft.com/office/drawing/2014/main" id="{E8C9C3B5-9532-93DB-855B-F39DC45DA6E6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029844" y="1761699"/>
            <a:ext cx="1059695" cy="180723"/>
          </a:xfrm>
          <a:prstGeom prst="rect">
            <a:avLst/>
          </a:prstGeom>
        </p:spPr>
      </p:pic>
      <p:pic>
        <p:nvPicPr>
          <p:cNvPr id="29" name="Grafik 28">
            <a:extLst>
              <a:ext uri="{FF2B5EF4-FFF2-40B4-BE49-F238E27FC236}">
                <a16:creationId xmlns:a16="http://schemas.microsoft.com/office/drawing/2014/main" id="{577B7E01-D334-B4CB-3E90-19E7A5E3D516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3029844" y="2101665"/>
            <a:ext cx="1019237" cy="209687"/>
          </a:xfrm>
          <a:prstGeom prst="rect">
            <a:avLst/>
          </a:prstGeom>
        </p:spPr>
      </p:pic>
      <p:pic>
        <p:nvPicPr>
          <p:cNvPr id="30" name="Grafik 29">
            <a:extLst>
              <a:ext uri="{FF2B5EF4-FFF2-40B4-BE49-F238E27FC236}">
                <a16:creationId xmlns:a16="http://schemas.microsoft.com/office/drawing/2014/main" id="{40B9A9AA-79BD-87BB-9904-573A7D387E24}"/>
              </a:ext>
            </a:extLst>
          </p:cNvPr>
          <p:cNvPicPr>
            <a:picLocks noChangeAspect="1"/>
          </p:cNvPicPr>
          <p:nvPr/>
        </p:nvPicPr>
        <p:blipFill rotWithShape="1">
          <a:blip r:embed="rId2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67"/>
          <a:stretch/>
        </p:blipFill>
        <p:spPr>
          <a:xfrm>
            <a:off x="785828" y="2070504"/>
            <a:ext cx="297259" cy="297009"/>
          </a:xfrm>
          <a:prstGeom prst="ellipse">
            <a:avLst/>
          </a:prstGeom>
        </p:spPr>
      </p:pic>
      <p:pic>
        <p:nvPicPr>
          <p:cNvPr id="31" name="Grafik 30">
            <a:extLst>
              <a:ext uri="{FF2B5EF4-FFF2-40B4-BE49-F238E27FC236}">
                <a16:creationId xmlns:a16="http://schemas.microsoft.com/office/drawing/2014/main" id="{B9ABD15B-5A90-F113-944A-E256E448A005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9844" y="2407750"/>
            <a:ext cx="591228" cy="197076"/>
          </a:xfrm>
          <a:prstGeom prst="rect">
            <a:avLst/>
          </a:prstGeom>
        </p:spPr>
      </p:pic>
      <p:pic>
        <p:nvPicPr>
          <p:cNvPr id="32" name="Grafik 31">
            <a:extLst>
              <a:ext uri="{FF2B5EF4-FFF2-40B4-BE49-F238E27FC236}">
                <a16:creationId xmlns:a16="http://schemas.microsoft.com/office/drawing/2014/main" id="{599E4CF9-C0D6-D3B1-888E-227A58C8BB87}"/>
              </a:ext>
            </a:extLst>
          </p:cNvPr>
          <p:cNvPicPr>
            <a:picLocks noChangeAspect="1"/>
          </p:cNvPicPr>
          <p:nvPr/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45359" y="2363871"/>
            <a:ext cx="371361" cy="305332"/>
          </a:xfrm>
          <a:prstGeom prst="rect">
            <a:avLst/>
          </a:prstGeom>
        </p:spPr>
      </p:pic>
      <p:pic>
        <p:nvPicPr>
          <p:cNvPr id="33" name="Grafik 32">
            <a:extLst>
              <a:ext uri="{FF2B5EF4-FFF2-40B4-BE49-F238E27FC236}">
                <a16:creationId xmlns:a16="http://schemas.microsoft.com/office/drawing/2014/main" id="{5F319135-3CA1-4BDA-337E-5029C10BA9A3}"/>
              </a:ext>
            </a:extLst>
          </p:cNvPr>
          <p:cNvPicPr>
            <a:picLocks/>
          </p:cNvPicPr>
          <p:nvPr/>
        </p:nvPicPr>
        <p:blipFill rotWithShape="1">
          <a:blip r:embed="rId2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8"/>
          <a:stretch/>
        </p:blipFill>
        <p:spPr>
          <a:xfrm>
            <a:off x="793160" y="2412493"/>
            <a:ext cx="291948" cy="291699"/>
          </a:xfrm>
          <a:prstGeom prst="ellipse">
            <a:avLst/>
          </a:prstGeom>
        </p:spPr>
      </p:pic>
      <p:pic>
        <p:nvPicPr>
          <p:cNvPr id="34" name="Grafik 33">
            <a:extLst>
              <a:ext uri="{FF2B5EF4-FFF2-40B4-BE49-F238E27FC236}">
                <a16:creationId xmlns:a16="http://schemas.microsoft.com/office/drawing/2014/main" id="{38D2C283-4026-73E8-C7EF-1895B1C1FEFF}"/>
              </a:ext>
            </a:extLst>
          </p:cNvPr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787568" y="3367951"/>
            <a:ext cx="297009" cy="297009"/>
          </a:xfrm>
          <a:prstGeom prst="ellipse">
            <a:avLst/>
          </a:prstGeom>
        </p:spPr>
      </p:pic>
      <p:pic>
        <p:nvPicPr>
          <p:cNvPr id="35" name="Grafik 34">
            <a:extLst>
              <a:ext uri="{FF2B5EF4-FFF2-40B4-BE49-F238E27FC236}">
                <a16:creationId xmlns:a16="http://schemas.microsoft.com/office/drawing/2014/main" id="{29A64470-4853-6C10-5D54-4DEFE53F077C}"/>
              </a:ext>
            </a:extLst>
          </p:cNvPr>
          <p:cNvPicPr>
            <a:picLocks noChangeAspect="1"/>
          </p:cNvPicPr>
          <p:nvPr/>
        </p:nvPicPr>
        <p:blipFill>
          <a:blip r:embed="rId30"/>
          <a:stretch>
            <a:fillRect/>
          </a:stretch>
        </p:blipFill>
        <p:spPr>
          <a:xfrm>
            <a:off x="3029844" y="3454340"/>
            <a:ext cx="564864" cy="185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1173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E96E1DD-619B-214A-BBE7-1A191C37DC15}"/>
              </a:ext>
            </a:extLst>
          </p:cNvPr>
          <p:cNvSpPr/>
          <p:nvPr/>
        </p:nvSpPr>
        <p:spPr>
          <a:xfrm>
            <a:off x="702000" y="3867892"/>
            <a:ext cx="153420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spc="70" dirty="0">
                <a:solidFill>
                  <a:srgbClr val="2C6B76"/>
                </a:solidFill>
                <a:latin typeface="Corbel" panose="020B0503020204020204" pitchFamily="34" charset="0"/>
              </a:rPr>
              <a:t>MONITORING</a:t>
            </a:r>
            <a:endParaRPr lang="en-DE" sz="1600" b="1" spc="70" dirty="0">
              <a:solidFill>
                <a:srgbClr val="2C6B76"/>
              </a:solidFill>
              <a:latin typeface="Corbel" panose="020B0503020204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F26ACCD-C6CD-4F42-BA46-5F8AE8890310}"/>
              </a:ext>
            </a:extLst>
          </p:cNvPr>
          <p:cNvSpPr/>
          <p:nvPr/>
        </p:nvSpPr>
        <p:spPr>
          <a:xfrm>
            <a:off x="3904088" y="3867892"/>
            <a:ext cx="184024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spc="70" dirty="0">
                <a:solidFill>
                  <a:srgbClr val="2C6B76"/>
                </a:solidFill>
                <a:latin typeface="Corbel" panose="020B0503020204020204" pitchFamily="34" charset="0"/>
              </a:rPr>
              <a:t>HILFESTELLUNG</a:t>
            </a:r>
            <a:endParaRPr lang="en-DE" sz="1600" b="1" spc="70" dirty="0">
              <a:solidFill>
                <a:srgbClr val="2C6B76"/>
              </a:solidFill>
              <a:latin typeface="Corbel" panose="020B0503020204020204" pitchFamily="34" charset="0"/>
            </a:endParaRPr>
          </a:p>
        </p:txBody>
      </p: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122C2F4D-583F-7547-A855-527215D285F6}"/>
              </a:ext>
            </a:extLst>
          </p:cNvPr>
          <p:cNvGrpSpPr/>
          <p:nvPr/>
        </p:nvGrpSpPr>
        <p:grpSpPr>
          <a:xfrm>
            <a:off x="3563888" y="2031719"/>
            <a:ext cx="2422272" cy="540031"/>
            <a:chOff x="3844420" y="2031719"/>
            <a:chExt cx="2422272" cy="540031"/>
          </a:xfrm>
        </p:grpSpPr>
        <p:pic>
          <p:nvPicPr>
            <p:cNvPr id="13" name="Picture 12" descr="Icon&#10;&#10;Description automatically generated">
              <a:extLst>
                <a:ext uri="{FF2B5EF4-FFF2-40B4-BE49-F238E27FC236}">
                  <a16:creationId xmlns:a16="http://schemas.microsoft.com/office/drawing/2014/main" id="{7EFFEFD3-9C52-E741-A519-FAAE5F92E6F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44420" y="2287214"/>
              <a:ext cx="251999" cy="251999"/>
            </a:xfrm>
            <a:prstGeom prst="rect">
              <a:avLst/>
            </a:prstGeom>
          </p:spPr>
        </p:pic>
        <p:pic>
          <p:nvPicPr>
            <p:cNvPr id="14" name="Picture 13" descr="Icon&#10;&#10;Description automatically generated">
              <a:extLst>
                <a:ext uri="{FF2B5EF4-FFF2-40B4-BE49-F238E27FC236}">
                  <a16:creationId xmlns:a16="http://schemas.microsoft.com/office/drawing/2014/main" id="{94B1E357-838A-A34F-A850-9E581B0A90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014693" y="2319751"/>
              <a:ext cx="251999" cy="251999"/>
            </a:xfrm>
            <a:prstGeom prst="rect">
              <a:avLst/>
            </a:prstGeom>
          </p:spPr>
        </p:pic>
        <p:pic>
          <p:nvPicPr>
            <p:cNvPr id="5" name="Picture 4" descr="Icon&#10;&#10;Description automatically generated">
              <a:extLst>
                <a:ext uri="{FF2B5EF4-FFF2-40B4-BE49-F238E27FC236}">
                  <a16:creationId xmlns:a16="http://schemas.microsoft.com/office/drawing/2014/main" id="{DD6FD70C-4F69-F44B-B370-80E95DE21FF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14692" y="2031719"/>
              <a:ext cx="252000" cy="252000"/>
            </a:xfrm>
            <a:prstGeom prst="rect">
              <a:avLst/>
            </a:prstGeom>
          </p:spPr>
        </p:pic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3330C9DB-D73E-8F43-AB83-063B10407352}"/>
              </a:ext>
            </a:extLst>
          </p:cNvPr>
          <p:cNvSpPr/>
          <p:nvPr/>
        </p:nvSpPr>
        <p:spPr>
          <a:xfrm>
            <a:off x="7018884" y="3867892"/>
            <a:ext cx="138275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600" b="1" spc="70" dirty="0">
                <a:solidFill>
                  <a:srgbClr val="2C6B76"/>
                </a:solidFill>
                <a:latin typeface="Corbel" panose="020B0503020204020204" pitchFamily="34" charset="0"/>
              </a:rPr>
              <a:t>VERNETZTE</a:t>
            </a:r>
            <a:endParaRPr lang="en-DE" sz="1600" b="1" spc="70" dirty="0">
              <a:solidFill>
                <a:srgbClr val="2C6B76"/>
              </a:solidFill>
              <a:latin typeface="Corbel" panose="020B0503020204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74299BF-86FF-C14A-AA7B-0D63F822A76D}"/>
              </a:ext>
            </a:extLst>
          </p:cNvPr>
          <p:cNvSpPr/>
          <p:nvPr/>
        </p:nvSpPr>
        <p:spPr>
          <a:xfrm>
            <a:off x="4095971" y="4136761"/>
            <a:ext cx="144687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spc="70" dirty="0">
                <a:solidFill>
                  <a:srgbClr val="31B9C6"/>
                </a:solidFill>
                <a:latin typeface="Corbel" panose="020B0503020204020204" pitchFamily="34" charset="0"/>
              </a:rPr>
              <a:t>FÜR PATIENTEN</a:t>
            </a:r>
            <a:endParaRPr lang="en-DE" sz="1200" spc="70" dirty="0">
              <a:solidFill>
                <a:srgbClr val="31B9C6"/>
              </a:solidFill>
              <a:latin typeface="Corbel" panose="020B050302020402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DBD4300-09F0-AD45-B563-44A489E516AE}"/>
              </a:ext>
            </a:extLst>
          </p:cNvPr>
          <p:cNvSpPr/>
          <p:nvPr/>
        </p:nvSpPr>
        <p:spPr>
          <a:xfrm>
            <a:off x="702000" y="4136762"/>
            <a:ext cx="1969201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spc="70" dirty="0">
                <a:solidFill>
                  <a:srgbClr val="31B9C6"/>
                </a:solidFill>
                <a:latin typeface="Corbel" panose="020B0503020204020204" pitchFamily="34" charset="0"/>
              </a:rPr>
              <a:t>FÜR DERMATOLOGEN</a:t>
            </a:r>
            <a:endParaRPr lang="en-DE" sz="1200" spc="70" dirty="0">
              <a:solidFill>
                <a:srgbClr val="31B9C6"/>
              </a:solidFill>
              <a:latin typeface="Corbel" panose="020B050302020402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5FD5EF4-DCCA-A74F-A658-C8AA1EA916B5}"/>
              </a:ext>
            </a:extLst>
          </p:cNvPr>
          <p:cNvSpPr/>
          <p:nvPr/>
        </p:nvSpPr>
        <p:spPr>
          <a:xfrm>
            <a:off x="6598404" y="4136762"/>
            <a:ext cx="1840247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1200" spc="70" dirty="0">
                <a:solidFill>
                  <a:srgbClr val="31B9C6"/>
                </a:solidFill>
                <a:latin typeface="Corbel" panose="020B0503020204020204" pitchFamily="34" charset="0"/>
              </a:rPr>
              <a:t>DOSISÜBERTRAGUNG</a:t>
            </a:r>
            <a:endParaRPr lang="en-DE" sz="1200" spc="70" dirty="0">
              <a:solidFill>
                <a:srgbClr val="31B9C6"/>
              </a:solidFill>
              <a:latin typeface="Corbel" panose="020B0503020204020204" pitchFamily="34" charset="0"/>
            </a:endParaRPr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E0DAB6CD-7226-079B-C055-FDCB0F09DFA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5350" y="1389123"/>
            <a:ext cx="2219547" cy="1997098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5A2F389B-9204-D903-C4DB-2DD785D3B79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40363" y="1389122"/>
            <a:ext cx="967972" cy="1954883"/>
          </a:xfrm>
          <a:prstGeom prst="rect">
            <a:avLst/>
          </a:prstGeom>
        </p:spPr>
      </p:pic>
      <p:pic>
        <p:nvPicPr>
          <p:cNvPr id="16" name="Grafik 15">
            <a:extLst>
              <a:ext uri="{FF2B5EF4-FFF2-40B4-BE49-F238E27FC236}">
                <a16:creationId xmlns:a16="http://schemas.microsoft.com/office/drawing/2014/main" id="{CA6CCC67-0D4A-AFCB-FEC9-1957DEE08ED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94597" y="1389122"/>
            <a:ext cx="2244054" cy="1853085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D991F855-F742-FE23-F1F6-30F21EA5490D}"/>
              </a:ext>
            </a:extLst>
          </p:cNvPr>
          <p:cNvSpPr txBox="1"/>
          <p:nvPr/>
        </p:nvSpPr>
        <p:spPr>
          <a:xfrm>
            <a:off x="8100392" y="4803998"/>
            <a:ext cx="982961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000" i="1" dirty="0">
                <a:solidFill>
                  <a:srgbClr val="A6A6A6"/>
                </a:solidFill>
                <a:latin typeface="Corbel" panose="020B0503020204020204" pitchFamily="34" charset="0"/>
              </a:rPr>
              <a:t>VERTRAULICH</a:t>
            </a:r>
          </a:p>
        </p:txBody>
      </p:sp>
    </p:spTree>
    <p:extLst>
      <p:ext uri="{BB962C8B-B14F-4D97-AF65-F5344CB8AC3E}">
        <p14:creationId xmlns:p14="http://schemas.microsoft.com/office/powerpoint/2010/main" val="48647425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reate therapy short no transition" descr="Create therapy short no transition">
            <a:hlinkClick r:id="" action="ppaction://media"/>
            <a:extLst>
              <a:ext uri="{FF2B5EF4-FFF2-40B4-BE49-F238E27FC236}">
                <a16:creationId xmlns:a16="http://schemas.microsoft.com/office/drawing/2014/main" id="{CB615212-18C7-537F-E952-B8C9F47A7F8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88" y="4763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82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5047586C4ED9864A92FE36C65C880C46" ma:contentTypeVersion="20" ma:contentTypeDescription="Ein neues Dokument erstellen." ma:contentTypeScope="" ma:versionID="319449dbef14dcc38e49a022cf2a81c9">
  <xsd:schema xmlns:xsd="http://www.w3.org/2001/XMLSchema" xmlns:xs="http://www.w3.org/2001/XMLSchema" xmlns:p="http://schemas.microsoft.com/office/2006/metadata/properties" xmlns:ns2="042c5a37-70d1-471b-bbaf-2adba3d2f62a" xmlns:ns3="f3ea5a27-d7ad-4004-b7e9-33451c01afda" targetNamespace="http://schemas.microsoft.com/office/2006/metadata/properties" ma:root="true" ma:fieldsID="a4afa5c8f6a1bee344184712c1d47166" ns2:_="" ns3:_="">
    <xsd:import namespace="042c5a37-70d1-471b-bbaf-2adba3d2f62a"/>
    <xsd:import namespace="f3ea5a27-d7ad-4004-b7e9-33451c01afda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Jahr" minOccurs="0"/>
                <xsd:element ref="ns2:Infos" minOccurs="0"/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AutoKeyPoints" minOccurs="0"/>
                <xsd:element ref="ns2:MediaServiceKeyPoints" minOccurs="0"/>
                <xsd:element ref="ns3:SharedWithUsers" minOccurs="0"/>
                <xsd:element ref="ns3:SharedWithDetails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42c5a37-70d1-471b-bbaf-2adba3d2f62a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in Bearbeitung" ma:format="RadioButtons" ma:internalName="Status">
      <xsd:simpleType>
        <xsd:restriction base="dms:Choice">
          <xsd:enumeration value="in Bearbeitung"/>
          <xsd:enumeration value="final"/>
          <xsd:enumeration value="versendet"/>
          <xsd:enumeration value="abgelehnt"/>
          <xsd:enumeration value="warten auf Freigabe"/>
        </xsd:restriction>
      </xsd:simpleType>
    </xsd:element>
    <xsd:element name="Jahr" ma:index="3" nillable="true" ma:displayName="Jahr" ma:description="betrifft Veranstaltungsjahr" ma:format="Dropdown" ma:internalName="Jahr" ma:readOnly="false">
      <xsd:simpleType>
        <xsd:restriction base="dms:Text">
          <xsd:maxLength value="255"/>
        </xsd:restriction>
      </xsd:simpleType>
    </xsd:element>
    <xsd:element name="Infos" ma:index="4" nillable="true" ma:displayName="Infos" ma:format="Dropdown" ma:internalName="Infos">
      <xsd:simpleType>
        <xsd:restriction base="dms:Note">
          <xsd:maxLength value="255"/>
        </xsd:restriction>
      </xsd:simple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hidden="true" ma:internalName="MediaServiceAutoTags" ma:readOnly="true">
      <xsd:simpleType>
        <xsd:restriction base="dms:Text"/>
      </xsd:simpleType>
    </xsd:element>
    <xsd:element name="MediaServiceOCR" ma:index="11" nillable="true" ma:displayName="Extracted Text" ma:hidden="true" ma:internalName="MediaServiceOCR" ma:readOnly="true">
      <xsd:simpleType>
        <xsd:restriction base="dms:Note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hidden="true" ma:internalName="MediaServiceKeyPoints" ma:readOnly="true">
      <xsd:simpleType>
        <xsd:restriction base="dms:Note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lcf76f155ced4ddcb4097134ff3c332f" ma:index="25" nillable="true" ma:taxonomy="true" ma:internalName="lcf76f155ced4ddcb4097134ff3c332f" ma:taxonomyFieldName="MediaServiceImageTags" ma:displayName="Bildmarkierungen" ma:readOnly="false" ma:fieldId="{5cf76f15-5ced-4ddc-b409-7134ff3c332f}" ma:taxonomyMulti="true" ma:sspId="ea0dec13-7b90-4609-a852-f8730b18fd1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3ea5a27-d7ad-4004-b7e9-33451c01afda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Freigegeben für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Freigegeben für - Details" ma:hidden="true" ma:internalName="SharedWithDetails" ma:readOnly="true">
      <xsd:simpleType>
        <xsd:restriction base="dms:Note"/>
      </xsd:simpleType>
    </xsd:element>
    <xsd:element name="TaxCatchAll" ma:index="26" nillable="true" ma:displayName="Taxonomy Catch All Column" ma:hidden="true" ma:list="{16fbc171-4854-455b-ad30-b414305dae14}" ma:internalName="TaxCatchAll" ma:showField="CatchAllData" ma:web="f3ea5a27-d7ad-4004-b7e9-33451c01afd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Inhaltstyp"/>
        <xsd:element ref="dc:title" minOccurs="0" maxOccurs="1" ma:index="1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C1A0408-8134-4BCD-8490-DDA617382709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00601370-1687-48AD-AA7E-A7B4ECA2BA8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42c5a37-70d1-471b-bbaf-2adba3d2f62a"/>
    <ds:schemaRef ds:uri="f3ea5a27-d7ad-4004-b7e9-33451c01afd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263</Words>
  <Application>Microsoft Macintosh PowerPoint</Application>
  <PresentationFormat>Bildschirmpräsentation (16:9)</PresentationFormat>
  <Paragraphs>87</Paragraphs>
  <Slides>19</Slides>
  <Notes>11</Notes>
  <HiddenSlides>0</HiddenSlides>
  <MMClips>6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19</vt:i4>
      </vt:variant>
    </vt:vector>
  </HeadingPairs>
  <TitlesOfParts>
    <vt:vector size="24" baseType="lpstr">
      <vt:lpstr>Arial</vt:lpstr>
      <vt:lpstr>Calibri</vt:lpstr>
      <vt:lpstr>Calibri Light</vt:lpstr>
      <vt:lpstr>Corbel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BEFORE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Bojana Petkovic</dc:creator>
  <cp:lastModifiedBy>Steffen Grzybek</cp:lastModifiedBy>
  <cp:revision>543</cp:revision>
  <dcterms:created xsi:type="dcterms:W3CDTF">2021-08-23T14:46:42Z</dcterms:created>
  <dcterms:modified xsi:type="dcterms:W3CDTF">2022-11-21T15:28:59Z</dcterms:modified>
</cp:coreProperties>
</file>